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28"/>
  </p:notesMasterIdLst>
  <p:handoutMasterIdLst>
    <p:handoutMasterId r:id="rId29"/>
  </p:handoutMasterIdLst>
  <p:sldIdLst>
    <p:sldId id="256" r:id="rId2"/>
    <p:sldId id="282" r:id="rId3"/>
    <p:sldId id="257" r:id="rId4"/>
    <p:sldId id="258" r:id="rId5"/>
    <p:sldId id="283" r:id="rId6"/>
    <p:sldId id="260" r:id="rId7"/>
    <p:sldId id="313" r:id="rId8"/>
    <p:sldId id="259" r:id="rId9"/>
    <p:sldId id="261" r:id="rId10"/>
    <p:sldId id="308" r:id="rId11"/>
    <p:sldId id="309" r:id="rId12"/>
    <p:sldId id="310" r:id="rId13"/>
    <p:sldId id="298" r:id="rId14"/>
    <p:sldId id="297" r:id="rId15"/>
    <p:sldId id="318" r:id="rId16"/>
    <p:sldId id="321" r:id="rId17"/>
    <p:sldId id="322" r:id="rId18"/>
    <p:sldId id="325" r:id="rId19"/>
    <p:sldId id="317" r:id="rId20"/>
    <p:sldId id="324" r:id="rId21"/>
    <p:sldId id="262" r:id="rId22"/>
    <p:sldId id="306" r:id="rId23"/>
    <p:sldId id="267" r:id="rId24"/>
    <p:sldId id="323" r:id="rId25"/>
    <p:sldId id="269" r:id="rId26"/>
    <p:sldId id="270" r:id="rId27"/>
  </p:sldIdLst>
  <p:sldSz cx="18288000" cy="10287000"/>
  <p:notesSz cx="6858000" cy="9144000"/>
  <p:embeddedFontLst>
    <p:embeddedFont>
      <p:font typeface="Algerian" panose="04020705040A02060702" pitchFamily="82" charset="0"/>
      <p:regular r:id="rId30"/>
    </p:embeddedFont>
    <p:embeddedFont>
      <p:font typeface="Arial Black" panose="020B0A04020102020204" pitchFamily="34" charset="0"/>
      <p:bold r:id="rId31"/>
    </p:embeddedFont>
    <p:embeddedFont>
      <p:font typeface="Bahnschrift SemiBold" panose="020B0502040204020203" pitchFamily="34" charset="0"/>
      <p:bold r:id="rId32"/>
    </p:embeddedFont>
    <p:embeddedFont>
      <p:font typeface="Franklin Gothic Demi Cond" panose="020B0706030402020204" pitchFamily="34" charset="0"/>
      <p:regular r:id="rId33"/>
    </p:embeddedFont>
    <p:embeddedFont>
      <p:font typeface="Gloucester MT Extra Condensed" panose="02030808020601010101" pitchFamily="18" charset="0"/>
      <p:regular r:id="rId34"/>
    </p:embeddedFont>
    <p:embeddedFont>
      <p:font typeface="Imprint MT Shadow" panose="04020605060303030202" pitchFamily="82" charset="0"/>
      <p:regular r:id="rId35"/>
    </p:embeddedFont>
    <p:embeddedFont>
      <p:font typeface="Mongolian Baiti" panose="03000500000000000000" pitchFamily="66" charset="0"/>
      <p:regular r:id="rId36"/>
    </p:embeddedFont>
    <p:embeddedFont>
      <p:font typeface="Poppins" panose="00000500000000000000" pitchFamily="2" charset="0"/>
      <p:regular r:id="rId37"/>
      <p:bold r:id="rId38"/>
      <p:italic r:id="rId39"/>
      <p:boldItalic r:id="rId40"/>
    </p:embeddedFont>
  </p:embeddedFontLst>
  <p:custShowLst>
    <p:custShow name="Custom Show 1" id="0">
      <p:sldLst>
        <p:sld r:id="rId2"/>
        <p:sld r:id="rId3"/>
        <p:sld r:id="rId4"/>
        <p:sld r:id="rId5"/>
        <p:sld r:id="rId6"/>
        <p:sld r:id="rId7"/>
        <p:sld r:id="rId8"/>
        <p:sld r:id="rId9"/>
        <p:sld r:id="rId10"/>
        <p:sld r:id="rId11"/>
        <p:sld r:id="rId12"/>
        <p:sld r:id="rId13"/>
        <p:sld r:id="rId14"/>
        <p:sld r:id="rId15"/>
        <p:sld r:id="rId16"/>
        <p:sld r:id="rId17"/>
        <p:sld r:id="rId18"/>
        <p:sld r:id="rId19"/>
        <p:sld r:id="rId20"/>
        <p:sld r:id="rId21"/>
        <p:sld r:id="rId22"/>
        <p:sld r:id="rId23"/>
        <p:sld r:id="rId24"/>
        <p:sld r:id="rId25"/>
        <p:sld r:id="rId26"/>
        <p:sld r:id="rId27"/>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8DC02FF-BD07-42D8-B51C-25CA80E705A7}">
          <p14:sldIdLst>
            <p14:sldId id="256"/>
            <p14:sldId id="282"/>
            <p14:sldId id="257"/>
            <p14:sldId id="258"/>
            <p14:sldId id="283"/>
            <p14:sldId id="260"/>
            <p14:sldId id="313"/>
            <p14:sldId id="259"/>
            <p14:sldId id="261"/>
            <p14:sldId id="308"/>
            <p14:sldId id="309"/>
            <p14:sldId id="310"/>
            <p14:sldId id="298"/>
            <p14:sldId id="297"/>
            <p14:sldId id="318"/>
            <p14:sldId id="321"/>
            <p14:sldId id="322"/>
            <p14:sldId id="325"/>
            <p14:sldId id="317"/>
            <p14:sldId id="324"/>
            <p14:sldId id="262"/>
            <p14:sldId id="306"/>
            <p14:sldId id="267"/>
            <p14:sldId id="323"/>
            <p14:sldId id="269"/>
            <p14:sldId id="270"/>
          </p14:sldIdLst>
        </p14:section>
      </p14:sectionLst>
    </p:ex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8AC955-DF6B-4A16-B53A-669FD0197471}">
  <a:tblStyle styleId="{698AC955-DF6B-4A16-B53A-669FD01974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5226" autoAdjust="0"/>
  </p:normalViewPr>
  <p:slideViewPr>
    <p:cSldViewPr snapToGrid="0">
      <p:cViewPr varScale="1">
        <p:scale>
          <a:sx n="38" d="100"/>
          <a:sy n="38" d="100"/>
        </p:scale>
        <p:origin x="1248" y="66"/>
      </p:cViewPr>
      <p:guideLst>
        <p:guide orient="horz" pos="2160"/>
        <p:guide pos="2880"/>
      </p:guideLst>
    </p:cSldViewPr>
  </p:slideViewPr>
  <p:notesTextViewPr>
    <p:cViewPr>
      <p:scale>
        <a:sx n="1" d="1"/>
        <a:sy n="1" d="1"/>
      </p:scale>
      <p:origin x="0" y="0"/>
    </p:cViewPr>
  </p:notesTextViewPr>
  <p:notesViewPr>
    <p:cSldViewPr snapToGrid="0">
      <p:cViewPr varScale="1">
        <p:scale>
          <a:sx n="47" d="100"/>
          <a:sy n="47" d="100"/>
        </p:scale>
        <p:origin x="303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7F594E6-30E6-4EB7-AA58-B187B207FEE5}" type="doc">
      <dgm:prSet loTypeId="urn:microsoft.com/office/officeart/2005/8/layout/vProcess5" loCatId="process" qsTypeId="urn:microsoft.com/office/officeart/2005/8/quickstyle/3d2#1" qsCatId="3D" csTypeId="urn:microsoft.com/office/officeart/2005/8/colors/colorful1#2" csCatId="colorful" phldr="1"/>
      <dgm:spPr/>
      <dgm:t>
        <a:bodyPr/>
        <a:lstStyle/>
        <a:p>
          <a:endParaRPr lang="en-US"/>
        </a:p>
      </dgm:t>
    </dgm:pt>
    <dgm:pt modelId="{0760EDA9-F861-4E10-9E29-6A9AC8542B2D}">
      <dgm:prSet phldrT="[Text]"/>
      <dgm:spPr/>
      <dgm:t>
        <a:bodyPr/>
        <a:lstStyle/>
        <a:p>
          <a:r>
            <a:rPr lang="en-US" b="1" dirty="0">
              <a:solidFill>
                <a:schemeClr val="tx1"/>
              </a:solidFill>
            </a:rPr>
            <a:t>EXTRACT DATA</a:t>
          </a:r>
        </a:p>
      </dgm:t>
    </dgm:pt>
    <dgm:pt modelId="{0E413993-3F8E-40F0-89D1-3284646A18A4}" type="parTrans" cxnId="{16F96D55-4986-4699-A999-40D1608AD00B}">
      <dgm:prSet/>
      <dgm:spPr/>
      <dgm:t>
        <a:bodyPr/>
        <a:lstStyle/>
        <a:p>
          <a:endParaRPr lang="en-US"/>
        </a:p>
      </dgm:t>
    </dgm:pt>
    <dgm:pt modelId="{345AA231-8E00-44B0-9E57-444D215EF2FF}" type="sibTrans" cxnId="{16F96D55-4986-4699-A999-40D1608AD00B}">
      <dgm:prSet/>
      <dgm:spPr>
        <a:solidFill>
          <a:schemeClr val="bg1">
            <a:lumMod val="50000"/>
            <a:alpha val="90000"/>
          </a:schemeClr>
        </a:solidFill>
      </dgm:spPr>
      <dgm:t>
        <a:bodyPr/>
        <a:lstStyle/>
        <a:p>
          <a:endParaRPr lang="en-US"/>
        </a:p>
      </dgm:t>
    </dgm:pt>
    <dgm:pt modelId="{C4EFB2DB-FAEF-47CA-867B-AC7208121D28}">
      <dgm:prSet phldrT="[Text]"/>
      <dgm:spPr/>
      <dgm:t>
        <a:bodyPr/>
        <a:lstStyle/>
        <a:p>
          <a:r>
            <a:rPr lang="en-US" b="1" dirty="0">
              <a:solidFill>
                <a:schemeClr val="tx1"/>
              </a:solidFill>
            </a:rPr>
            <a:t>TRANSFORMATION</a:t>
          </a:r>
        </a:p>
      </dgm:t>
    </dgm:pt>
    <dgm:pt modelId="{84BFB097-454F-4AB5-AA4D-B1649231F93B}" type="parTrans" cxnId="{B42326F8-7C27-47C5-B7CE-530EBA466AD2}">
      <dgm:prSet/>
      <dgm:spPr/>
      <dgm:t>
        <a:bodyPr/>
        <a:lstStyle/>
        <a:p>
          <a:endParaRPr lang="en-US"/>
        </a:p>
      </dgm:t>
    </dgm:pt>
    <dgm:pt modelId="{1A1CEAD3-DA3D-44BD-BC6D-414121181FE7}" type="sibTrans" cxnId="{B42326F8-7C27-47C5-B7CE-530EBA466AD2}">
      <dgm:prSet/>
      <dgm:spPr>
        <a:solidFill>
          <a:schemeClr val="bg1">
            <a:lumMod val="50000"/>
            <a:alpha val="90000"/>
          </a:schemeClr>
        </a:solidFill>
      </dgm:spPr>
      <dgm:t>
        <a:bodyPr/>
        <a:lstStyle/>
        <a:p>
          <a:endParaRPr lang="en-US"/>
        </a:p>
      </dgm:t>
    </dgm:pt>
    <dgm:pt modelId="{42BBE129-BFE4-4321-BDBF-FC97392A8194}">
      <dgm:prSet phldrT="[Text]"/>
      <dgm:spPr/>
      <dgm:t>
        <a:bodyPr/>
        <a:lstStyle/>
        <a:p>
          <a:r>
            <a:rPr lang="en-US" b="1" dirty="0">
              <a:solidFill>
                <a:schemeClr val="tx1"/>
              </a:solidFill>
            </a:rPr>
            <a:t>MERGING, LOADING &amp; USING TOOLS</a:t>
          </a:r>
        </a:p>
      </dgm:t>
    </dgm:pt>
    <dgm:pt modelId="{FCD87414-69A8-4ECD-A5AC-2094FCCEF4BF}" type="parTrans" cxnId="{4024C4BB-F1FA-4D59-91AB-5E2221C17268}">
      <dgm:prSet/>
      <dgm:spPr/>
      <dgm:t>
        <a:bodyPr/>
        <a:lstStyle/>
        <a:p>
          <a:endParaRPr lang="en-US"/>
        </a:p>
      </dgm:t>
    </dgm:pt>
    <dgm:pt modelId="{CB921F4E-384B-41AE-9F78-333237123EF4}" type="sibTrans" cxnId="{4024C4BB-F1FA-4D59-91AB-5E2221C17268}">
      <dgm:prSet/>
      <dgm:spPr>
        <a:solidFill>
          <a:schemeClr val="bg1">
            <a:lumMod val="50000"/>
            <a:alpha val="90000"/>
          </a:schemeClr>
        </a:solidFill>
      </dgm:spPr>
      <dgm:t>
        <a:bodyPr/>
        <a:lstStyle/>
        <a:p>
          <a:endParaRPr lang="en-US"/>
        </a:p>
      </dgm:t>
    </dgm:pt>
    <dgm:pt modelId="{B48B8179-D0CE-401C-AF1E-A6C5F303D585}">
      <dgm:prSet phldrT="[Text]"/>
      <dgm:spPr/>
      <dgm:t>
        <a:bodyPr/>
        <a:lstStyle/>
        <a:p>
          <a:r>
            <a:rPr lang="en-US" b="1" dirty="0">
              <a:solidFill>
                <a:schemeClr val="tx1"/>
              </a:solidFill>
            </a:rPr>
            <a:t>KPIs CREATION &amp; VISUALIZATION</a:t>
          </a:r>
        </a:p>
      </dgm:t>
    </dgm:pt>
    <dgm:pt modelId="{2EE44CE5-3C27-4382-9C03-60D2335EFFF7}" type="parTrans" cxnId="{A3B073C5-586F-4066-832E-F429BE1CE766}">
      <dgm:prSet/>
      <dgm:spPr/>
      <dgm:t>
        <a:bodyPr/>
        <a:lstStyle/>
        <a:p>
          <a:endParaRPr lang="en-US"/>
        </a:p>
      </dgm:t>
    </dgm:pt>
    <dgm:pt modelId="{1E726795-DF49-4699-9189-76A5EF4C37D4}" type="sibTrans" cxnId="{A3B073C5-586F-4066-832E-F429BE1CE766}">
      <dgm:prSet/>
      <dgm:spPr>
        <a:solidFill>
          <a:schemeClr val="bg1">
            <a:lumMod val="50000"/>
            <a:alpha val="90000"/>
          </a:schemeClr>
        </a:solidFill>
      </dgm:spPr>
      <dgm:t>
        <a:bodyPr/>
        <a:lstStyle/>
        <a:p>
          <a:endParaRPr lang="en-US"/>
        </a:p>
      </dgm:t>
    </dgm:pt>
    <dgm:pt modelId="{A49A6D69-66C3-4480-82A0-7CF737A6DDEF}">
      <dgm:prSet phldrT="[Text]"/>
      <dgm:spPr/>
      <dgm:t>
        <a:bodyPr/>
        <a:lstStyle/>
        <a:p>
          <a:r>
            <a:rPr lang="en-US" b="1" dirty="0">
              <a:solidFill>
                <a:schemeClr val="tx1"/>
              </a:solidFill>
            </a:rPr>
            <a:t>DASHBOARD ANALYSIS USING DIFFERENT MODULES</a:t>
          </a:r>
        </a:p>
      </dgm:t>
    </dgm:pt>
    <dgm:pt modelId="{AD088F47-9B17-476E-BFA3-FC745E5D2A82}" type="parTrans" cxnId="{A877B101-51DF-4CD1-8524-564850EEAD75}">
      <dgm:prSet/>
      <dgm:spPr/>
      <dgm:t>
        <a:bodyPr/>
        <a:lstStyle/>
        <a:p>
          <a:endParaRPr lang="en-US"/>
        </a:p>
      </dgm:t>
    </dgm:pt>
    <dgm:pt modelId="{B8B46C0D-E194-4627-8993-3BC31D1BD703}" type="sibTrans" cxnId="{A877B101-51DF-4CD1-8524-564850EEAD75}">
      <dgm:prSet/>
      <dgm:spPr/>
      <dgm:t>
        <a:bodyPr/>
        <a:lstStyle/>
        <a:p>
          <a:endParaRPr lang="en-US"/>
        </a:p>
      </dgm:t>
    </dgm:pt>
    <dgm:pt modelId="{EE260F64-C1CF-453E-B45A-BB9362B38D36}" type="pres">
      <dgm:prSet presAssocID="{F7F594E6-30E6-4EB7-AA58-B187B207FEE5}" presName="outerComposite" presStyleCnt="0">
        <dgm:presLayoutVars>
          <dgm:chMax val="5"/>
          <dgm:dir/>
          <dgm:resizeHandles val="exact"/>
        </dgm:presLayoutVars>
      </dgm:prSet>
      <dgm:spPr/>
    </dgm:pt>
    <dgm:pt modelId="{4AD2205A-98F3-412D-B82F-812B32BC0E32}" type="pres">
      <dgm:prSet presAssocID="{F7F594E6-30E6-4EB7-AA58-B187B207FEE5}" presName="dummyMaxCanvas" presStyleCnt="0">
        <dgm:presLayoutVars/>
      </dgm:prSet>
      <dgm:spPr/>
    </dgm:pt>
    <dgm:pt modelId="{AD8242BF-327A-4B78-9F4E-82FC505B62EF}" type="pres">
      <dgm:prSet presAssocID="{F7F594E6-30E6-4EB7-AA58-B187B207FEE5}" presName="FiveNodes_1" presStyleLbl="node1" presStyleIdx="0" presStyleCnt="5">
        <dgm:presLayoutVars>
          <dgm:bulletEnabled val="1"/>
        </dgm:presLayoutVars>
      </dgm:prSet>
      <dgm:spPr/>
    </dgm:pt>
    <dgm:pt modelId="{95C688BA-E70F-42CB-902C-F771CD08EAE1}" type="pres">
      <dgm:prSet presAssocID="{F7F594E6-30E6-4EB7-AA58-B187B207FEE5}" presName="FiveNodes_2" presStyleLbl="node1" presStyleIdx="1" presStyleCnt="5">
        <dgm:presLayoutVars>
          <dgm:bulletEnabled val="1"/>
        </dgm:presLayoutVars>
      </dgm:prSet>
      <dgm:spPr/>
    </dgm:pt>
    <dgm:pt modelId="{6FED47B4-F5C0-410E-B6A0-CC840B7C13D0}" type="pres">
      <dgm:prSet presAssocID="{F7F594E6-30E6-4EB7-AA58-B187B207FEE5}" presName="FiveNodes_3" presStyleLbl="node1" presStyleIdx="2" presStyleCnt="5">
        <dgm:presLayoutVars>
          <dgm:bulletEnabled val="1"/>
        </dgm:presLayoutVars>
      </dgm:prSet>
      <dgm:spPr/>
    </dgm:pt>
    <dgm:pt modelId="{0C12FE7C-D526-43FB-800F-1B022989B33A}" type="pres">
      <dgm:prSet presAssocID="{F7F594E6-30E6-4EB7-AA58-B187B207FEE5}" presName="FiveNodes_4" presStyleLbl="node1" presStyleIdx="3" presStyleCnt="5">
        <dgm:presLayoutVars>
          <dgm:bulletEnabled val="1"/>
        </dgm:presLayoutVars>
      </dgm:prSet>
      <dgm:spPr/>
    </dgm:pt>
    <dgm:pt modelId="{F0289895-AA5C-4BD4-90AD-4FC5E3045AA6}" type="pres">
      <dgm:prSet presAssocID="{F7F594E6-30E6-4EB7-AA58-B187B207FEE5}" presName="FiveNodes_5" presStyleLbl="node1" presStyleIdx="4" presStyleCnt="5">
        <dgm:presLayoutVars>
          <dgm:bulletEnabled val="1"/>
        </dgm:presLayoutVars>
      </dgm:prSet>
      <dgm:spPr/>
    </dgm:pt>
    <dgm:pt modelId="{817E3BFF-ED5B-440C-BC92-F297E04EE43E}" type="pres">
      <dgm:prSet presAssocID="{F7F594E6-30E6-4EB7-AA58-B187B207FEE5}" presName="FiveConn_1-2" presStyleLbl="fgAccFollowNode1" presStyleIdx="0" presStyleCnt="4">
        <dgm:presLayoutVars>
          <dgm:bulletEnabled val="1"/>
        </dgm:presLayoutVars>
      </dgm:prSet>
      <dgm:spPr/>
    </dgm:pt>
    <dgm:pt modelId="{44CE2443-D590-4B80-A73E-50574B06E1B0}" type="pres">
      <dgm:prSet presAssocID="{F7F594E6-30E6-4EB7-AA58-B187B207FEE5}" presName="FiveConn_2-3" presStyleLbl="fgAccFollowNode1" presStyleIdx="1" presStyleCnt="4">
        <dgm:presLayoutVars>
          <dgm:bulletEnabled val="1"/>
        </dgm:presLayoutVars>
      </dgm:prSet>
      <dgm:spPr/>
    </dgm:pt>
    <dgm:pt modelId="{C24D86EB-A4D7-4C7D-8A4A-5EC5E4067499}" type="pres">
      <dgm:prSet presAssocID="{F7F594E6-30E6-4EB7-AA58-B187B207FEE5}" presName="FiveConn_3-4" presStyleLbl="fgAccFollowNode1" presStyleIdx="2" presStyleCnt="4">
        <dgm:presLayoutVars>
          <dgm:bulletEnabled val="1"/>
        </dgm:presLayoutVars>
      </dgm:prSet>
      <dgm:spPr/>
    </dgm:pt>
    <dgm:pt modelId="{AD7B5E48-6CCE-49A5-8C38-20F162965D0C}" type="pres">
      <dgm:prSet presAssocID="{F7F594E6-30E6-4EB7-AA58-B187B207FEE5}" presName="FiveConn_4-5" presStyleLbl="fgAccFollowNode1" presStyleIdx="3" presStyleCnt="4">
        <dgm:presLayoutVars>
          <dgm:bulletEnabled val="1"/>
        </dgm:presLayoutVars>
      </dgm:prSet>
      <dgm:spPr/>
    </dgm:pt>
    <dgm:pt modelId="{5ADCB4C7-4198-4DAD-A5D8-665C253C03C9}" type="pres">
      <dgm:prSet presAssocID="{F7F594E6-30E6-4EB7-AA58-B187B207FEE5}" presName="FiveNodes_1_text" presStyleLbl="node1" presStyleIdx="4" presStyleCnt="5">
        <dgm:presLayoutVars>
          <dgm:bulletEnabled val="1"/>
        </dgm:presLayoutVars>
      </dgm:prSet>
      <dgm:spPr/>
    </dgm:pt>
    <dgm:pt modelId="{EAC84A45-42BF-4C4E-9ECD-9E0FAFC2426E}" type="pres">
      <dgm:prSet presAssocID="{F7F594E6-30E6-4EB7-AA58-B187B207FEE5}" presName="FiveNodes_2_text" presStyleLbl="node1" presStyleIdx="4" presStyleCnt="5">
        <dgm:presLayoutVars>
          <dgm:bulletEnabled val="1"/>
        </dgm:presLayoutVars>
      </dgm:prSet>
      <dgm:spPr/>
    </dgm:pt>
    <dgm:pt modelId="{156DE5D7-7C8B-462E-9B41-8CC0639A320B}" type="pres">
      <dgm:prSet presAssocID="{F7F594E6-30E6-4EB7-AA58-B187B207FEE5}" presName="FiveNodes_3_text" presStyleLbl="node1" presStyleIdx="4" presStyleCnt="5">
        <dgm:presLayoutVars>
          <dgm:bulletEnabled val="1"/>
        </dgm:presLayoutVars>
      </dgm:prSet>
      <dgm:spPr/>
    </dgm:pt>
    <dgm:pt modelId="{6D489F19-3F62-452E-A184-3C93AC18B70F}" type="pres">
      <dgm:prSet presAssocID="{F7F594E6-30E6-4EB7-AA58-B187B207FEE5}" presName="FiveNodes_4_text" presStyleLbl="node1" presStyleIdx="4" presStyleCnt="5">
        <dgm:presLayoutVars>
          <dgm:bulletEnabled val="1"/>
        </dgm:presLayoutVars>
      </dgm:prSet>
      <dgm:spPr/>
    </dgm:pt>
    <dgm:pt modelId="{F7386F43-8A51-42DB-8F0F-5E36DB92D931}" type="pres">
      <dgm:prSet presAssocID="{F7F594E6-30E6-4EB7-AA58-B187B207FEE5}" presName="FiveNodes_5_text" presStyleLbl="node1" presStyleIdx="4" presStyleCnt="5">
        <dgm:presLayoutVars>
          <dgm:bulletEnabled val="1"/>
        </dgm:presLayoutVars>
      </dgm:prSet>
      <dgm:spPr/>
    </dgm:pt>
  </dgm:ptLst>
  <dgm:cxnLst>
    <dgm:cxn modelId="{A877B101-51DF-4CD1-8524-564850EEAD75}" srcId="{F7F594E6-30E6-4EB7-AA58-B187B207FEE5}" destId="{A49A6D69-66C3-4480-82A0-7CF737A6DDEF}" srcOrd="4" destOrd="0" parTransId="{AD088F47-9B17-476E-BFA3-FC745E5D2A82}" sibTransId="{B8B46C0D-E194-4627-8993-3BC31D1BD703}"/>
    <dgm:cxn modelId="{A3441B08-70D0-4728-8563-0DCD0EB28299}" type="presOf" srcId="{B48B8179-D0CE-401C-AF1E-A6C5F303D585}" destId="{6D489F19-3F62-452E-A184-3C93AC18B70F}" srcOrd="1" destOrd="0" presId="urn:microsoft.com/office/officeart/2005/8/layout/vProcess5"/>
    <dgm:cxn modelId="{F2ABDC0F-9B06-4E7C-93A1-ACB2E6940D04}" type="presOf" srcId="{C4EFB2DB-FAEF-47CA-867B-AC7208121D28}" destId="{95C688BA-E70F-42CB-902C-F771CD08EAE1}" srcOrd="0" destOrd="0" presId="urn:microsoft.com/office/officeart/2005/8/layout/vProcess5"/>
    <dgm:cxn modelId="{479B001D-BBD6-4AF3-8A2F-27E9AB795910}" type="presOf" srcId="{42BBE129-BFE4-4321-BDBF-FC97392A8194}" destId="{6FED47B4-F5C0-410E-B6A0-CC840B7C13D0}" srcOrd="0" destOrd="0" presId="urn:microsoft.com/office/officeart/2005/8/layout/vProcess5"/>
    <dgm:cxn modelId="{150FCC2B-F181-4378-A891-EACFFF867789}" type="presOf" srcId="{C4EFB2DB-FAEF-47CA-867B-AC7208121D28}" destId="{EAC84A45-42BF-4C4E-9ECD-9E0FAFC2426E}" srcOrd="1" destOrd="0" presId="urn:microsoft.com/office/officeart/2005/8/layout/vProcess5"/>
    <dgm:cxn modelId="{A4559A32-05D3-4471-AF9D-E788ECA59AAC}" type="presOf" srcId="{42BBE129-BFE4-4321-BDBF-FC97392A8194}" destId="{156DE5D7-7C8B-462E-9B41-8CC0639A320B}" srcOrd="1" destOrd="0" presId="urn:microsoft.com/office/officeart/2005/8/layout/vProcess5"/>
    <dgm:cxn modelId="{57B4F15F-AD38-4F7A-9CDA-1FF4EC5E1054}" type="presOf" srcId="{A49A6D69-66C3-4480-82A0-7CF737A6DDEF}" destId="{F7386F43-8A51-42DB-8F0F-5E36DB92D931}" srcOrd="1" destOrd="0" presId="urn:microsoft.com/office/officeart/2005/8/layout/vProcess5"/>
    <dgm:cxn modelId="{79D71770-FA91-4690-9F1B-B3E1D96FEEE3}" type="presOf" srcId="{0760EDA9-F861-4E10-9E29-6A9AC8542B2D}" destId="{AD8242BF-327A-4B78-9F4E-82FC505B62EF}" srcOrd="0" destOrd="0" presId="urn:microsoft.com/office/officeart/2005/8/layout/vProcess5"/>
    <dgm:cxn modelId="{08D2EC50-7E78-4474-8C95-39F6E3E728E9}" type="presOf" srcId="{0760EDA9-F861-4E10-9E29-6A9AC8542B2D}" destId="{5ADCB4C7-4198-4DAD-A5D8-665C253C03C9}" srcOrd="1" destOrd="0" presId="urn:microsoft.com/office/officeart/2005/8/layout/vProcess5"/>
    <dgm:cxn modelId="{715EB671-B342-4F9E-8077-1006E419FB64}" type="presOf" srcId="{CB921F4E-384B-41AE-9F78-333237123EF4}" destId="{C24D86EB-A4D7-4C7D-8A4A-5EC5E4067499}" srcOrd="0" destOrd="0" presId="urn:microsoft.com/office/officeart/2005/8/layout/vProcess5"/>
    <dgm:cxn modelId="{16F96D55-4986-4699-A999-40D1608AD00B}" srcId="{F7F594E6-30E6-4EB7-AA58-B187B207FEE5}" destId="{0760EDA9-F861-4E10-9E29-6A9AC8542B2D}" srcOrd="0" destOrd="0" parTransId="{0E413993-3F8E-40F0-89D1-3284646A18A4}" sibTransId="{345AA231-8E00-44B0-9E57-444D215EF2FF}"/>
    <dgm:cxn modelId="{08692E7A-73F4-43A5-B933-2B3E26D17F62}" type="presOf" srcId="{B48B8179-D0CE-401C-AF1E-A6C5F303D585}" destId="{0C12FE7C-D526-43FB-800F-1B022989B33A}" srcOrd="0" destOrd="0" presId="urn:microsoft.com/office/officeart/2005/8/layout/vProcess5"/>
    <dgm:cxn modelId="{35D9F48C-6B50-4499-A4C6-C140B8D78A7C}" type="presOf" srcId="{345AA231-8E00-44B0-9E57-444D215EF2FF}" destId="{817E3BFF-ED5B-440C-BC92-F297E04EE43E}" srcOrd="0" destOrd="0" presId="urn:microsoft.com/office/officeart/2005/8/layout/vProcess5"/>
    <dgm:cxn modelId="{721287A2-2FB4-49E9-BE0C-C2DF366BA025}" type="presOf" srcId="{A49A6D69-66C3-4480-82A0-7CF737A6DDEF}" destId="{F0289895-AA5C-4BD4-90AD-4FC5E3045AA6}" srcOrd="0" destOrd="0" presId="urn:microsoft.com/office/officeart/2005/8/layout/vProcess5"/>
    <dgm:cxn modelId="{0F54E7AF-1E68-43B0-921E-BFA1CAD8525F}" type="presOf" srcId="{F7F594E6-30E6-4EB7-AA58-B187B207FEE5}" destId="{EE260F64-C1CF-453E-B45A-BB9362B38D36}" srcOrd="0" destOrd="0" presId="urn:microsoft.com/office/officeart/2005/8/layout/vProcess5"/>
    <dgm:cxn modelId="{4024C4BB-F1FA-4D59-91AB-5E2221C17268}" srcId="{F7F594E6-30E6-4EB7-AA58-B187B207FEE5}" destId="{42BBE129-BFE4-4321-BDBF-FC97392A8194}" srcOrd="2" destOrd="0" parTransId="{FCD87414-69A8-4ECD-A5AC-2094FCCEF4BF}" sibTransId="{CB921F4E-384B-41AE-9F78-333237123EF4}"/>
    <dgm:cxn modelId="{24C0E4BC-3833-4895-B26C-8E05F96FDB1E}" type="presOf" srcId="{1A1CEAD3-DA3D-44BD-BC6D-414121181FE7}" destId="{44CE2443-D590-4B80-A73E-50574B06E1B0}" srcOrd="0" destOrd="0" presId="urn:microsoft.com/office/officeart/2005/8/layout/vProcess5"/>
    <dgm:cxn modelId="{A3B073C5-586F-4066-832E-F429BE1CE766}" srcId="{F7F594E6-30E6-4EB7-AA58-B187B207FEE5}" destId="{B48B8179-D0CE-401C-AF1E-A6C5F303D585}" srcOrd="3" destOrd="0" parTransId="{2EE44CE5-3C27-4382-9C03-60D2335EFFF7}" sibTransId="{1E726795-DF49-4699-9189-76A5EF4C37D4}"/>
    <dgm:cxn modelId="{5A1556EB-5013-4132-8304-B47402937FBE}" type="presOf" srcId="{1E726795-DF49-4699-9189-76A5EF4C37D4}" destId="{AD7B5E48-6CCE-49A5-8C38-20F162965D0C}" srcOrd="0" destOrd="0" presId="urn:microsoft.com/office/officeart/2005/8/layout/vProcess5"/>
    <dgm:cxn modelId="{B42326F8-7C27-47C5-B7CE-530EBA466AD2}" srcId="{F7F594E6-30E6-4EB7-AA58-B187B207FEE5}" destId="{C4EFB2DB-FAEF-47CA-867B-AC7208121D28}" srcOrd="1" destOrd="0" parTransId="{84BFB097-454F-4AB5-AA4D-B1649231F93B}" sibTransId="{1A1CEAD3-DA3D-44BD-BC6D-414121181FE7}"/>
    <dgm:cxn modelId="{F4922C9C-84CE-4154-A75C-B9279AD74F2E}" type="presParOf" srcId="{EE260F64-C1CF-453E-B45A-BB9362B38D36}" destId="{4AD2205A-98F3-412D-B82F-812B32BC0E32}" srcOrd="0" destOrd="0" presId="urn:microsoft.com/office/officeart/2005/8/layout/vProcess5"/>
    <dgm:cxn modelId="{AC209FA8-78F2-4B0E-B254-BC7A21E0B4C0}" type="presParOf" srcId="{EE260F64-C1CF-453E-B45A-BB9362B38D36}" destId="{AD8242BF-327A-4B78-9F4E-82FC505B62EF}" srcOrd="1" destOrd="0" presId="urn:microsoft.com/office/officeart/2005/8/layout/vProcess5"/>
    <dgm:cxn modelId="{747B53EB-0876-4E69-B112-5D5FD0984E4A}" type="presParOf" srcId="{EE260F64-C1CF-453E-B45A-BB9362B38D36}" destId="{95C688BA-E70F-42CB-902C-F771CD08EAE1}" srcOrd="2" destOrd="0" presId="urn:microsoft.com/office/officeart/2005/8/layout/vProcess5"/>
    <dgm:cxn modelId="{E4441A46-803D-4C67-95F7-0AAF7E26FF59}" type="presParOf" srcId="{EE260F64-C1CF-453E-B45A-BB9362B38D36}" destId="{6FED47B4-F5C0-410E-B6A0-CC840B7C13D0}" srcOrd="3" destOrd="0" presId="urn:microsoft.com/office/officeart/2005/8/layout/vProcess5"/>
    <dgm:cxn modelId="{452333E8-23DC-4126-8245-399C6D41CA00}" type="presParOf" srcId="{EE260F64-C1CF-453E-B45A-BB9362B38D36}" destId="{0C12FE7C-D526-43FB-800F-1B022989B33A}" srcOrd="4" destOrd="0" presId="urn:microsoft.com/office/officeart/2005/8/layout/vProcess5"/>
    <dgm:cxn modelId="{AFDA3888-2D84-4856-B26D-0C04A36E07D4}" type="presParOf" srcId="{EE260F64-C1CF-453E-B45A-BB9362B38D36}" destId="{F0289895-AA5C-4BD4-90AD-4FC5E3045AA6}" srcOrd="5" destOrd="0" presId="urn:microsoft.com/office/officeart/2005/8/layout/vProcess5"/>
    <dgm:cxn modelId="{9785B5CE-7F58-427A-A8B3-7A0D50E5D23E}" type="presParOf" srcId="{EE260F64-C1CF-453E-B45A-BB9362B38D36}" destId="{817E3BFF-ED5B-440C-BC92-F297E04EE43E}" srcOrd="6" destOrd="0" presId="urn:microsoft.com/office/officeart/2005/8/layout/vProcess5"/>
    <dgm:cxn modelId="{33F808DE-C520-4731-9AEA-26F15EE9E92C}" type="presParOf" srcId="{EE260F64-C1CF-453E-B45A-BB9362B38D36}" destId="{44CE2443-D590-4B80-A73E-50574B06E1B0}" srcOrd="7" destOrd="0" presId="urn:microsoft.com/office/officeart/2005/8/layout/vProcess5"/>
    <dgm:cxn modelId="{2261D201-4251-4C7A-89AD-85047EDC1741}" type="presParOf" srcId="{EE260F64-C1CF-453E-B45A-BB9362B38D36}" destId="{C24D86EB-A4D7-4C7D-8A4A-5EC5E4067499}" srcOrd="8" destOrd="0" presId="urn:microsoft.com/office/officeart/2005/8/layout/vProcess5"/>
    <dgm:cxn modelId="{0CEC1767-9ECB-42F6-A8CC-D5BBCD1C0679}" type="presParOf" srcId="{EE260F64-C1CF-453E-B45A-BB9362B38D36}" destId="{AD7B5E48-6CCE-49A5-8C38-20F162965D0C}" srcOrd="9" destOrd="0" presId="urn:microsoft.com/office/officeart/2005/8/layout/vProcess5"/>
    <dgm:cxn modelId="{F1AF100B-BB39-4F06-ACE6-79854F46F185}" type="presParOf" srcId="{EE260F64-C1CF-453E-B45A-BB9362B38D36}" destId="{5ADCB4C7-4198-4DAD-A5D8-665C253C03C9}" srcOrd="10" destOrd="0" presId="urn:microsoft.com/office/officeart/2005/8/layout/vProcess5"/>
    <dgm:cxn modelId="{E69C6A87-B781-4D75-84C6-053791ADCC27}" type="presParOf" srcId="{EE260F64-C1CF-453E-B45A-BB9362B38D36}" destId="{EAC84A45-42BF-4C4E-9ECD-9E0FAFC2426E}" srcOrd="11" destOrd="0" presId="urn:microsoft.com/office/officeart/2005/8/layout/vProcess5"/>
    <dgm:cxn modelId="{240D6A97-B4DA-4936-B09B-2E93AD2AC9D7}" type="presParOf" srcId="{EE260F64-C1CF-453E-B45A-BB9362B38D36}" destId="{156DE5D7-7C8B-462E-9B41-8CC0639A320B}" srcOrd="12" destOrd="0" presId="urn:microsoft.com/office/officeart/2005/8/layout/vProcess5"/>
    <dgm:cxn modelId="{AEC7865D-3386-4D14-AF0B-191EFAA6C7EF}" type="presParOf" srcId="{EE260F64-C1CF-453E-B45A-BB9362B38D36}" destId="{6D489F19-3F62-452E-A184-3C93AC18B70F}" srcOrd="13" destOrd="0" presId="urn:microsoft.com/office/officeart/2005/8/layout/vProcess5"/>
    <dgm:cxn modelId="{27A29851-0FF4-4BC2-A77D-EBD689FF7CC5}" type="presParOf" srcId="{EE260F64-C1CF-453E-B45A-BB9362B38D36}" destId="{F7386F43-8A51-42DB-8F0F-5E36DB92D931}"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242BF-327A-4B78-9F4E-82FC505B62EF}">
      <dsp:nvSpPr>
        <dsp:cNvPr id="0" name=""/>
        <dsp:cNvSpPr/>
      </dsp:nvSpPr>
      <dsp:spPr>
        <a:xfrm>
          <a:off x="0" y="0"/>
          <a:ext cx="6688836" cy="1382572"/>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solidFill>
            </a:rPr>
            <a:t>EXTRACT DATA</a:t>
          </a:r>
        </a:p>
      </dsp:txBody>
      <dsp:txXfrm>
        <a:off x="40494" y="40494"/>
        <a:ext cx="5035171" cy="1301584"/>
      </dsp:txXfrm>
    </dsp:sp>
    <dsp:sp modelId="{95C688BA-E70F-42CB-902C-F771CD08EAE1}">
      <dsp:nvSpPr>
        <dsp:cNvPr id="0" name=""/>
        <dsp:cNvSpPr/>
      </dsp:nvSpPr>
      <dsp:spPr>
        <a:xfrm>
          <a:off x="499491" y="1574596"/>
          <a:ext cx="6688836" cy="1382572"/>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solidFill>
            </a:rPr>
            <a:t>TRANSFORMATION</a:t>
          </a:r>
        </a:p>
      </dsp:txBody>
      <dsp:txXfrm>
        <a:off x="539985" y="1615090"/>
        <a:ext cx="5209684" cy="1301584"/>
      </dsp:txXfrm>
    </dsp:sp>
    <dsp:sp modelId="{6FED47B4-F5C0-410E-B6A0-CC840B7C13D0}">
      <dsp:nvSpPr>
        <dsp:cNvPr id="0" name=""/>
        <dsp:cNvSpPr/>
      </dsp:nvSpPr>
      <dsp:spPr>
        <a:xfrm>
          <a:off x="998982" y="3149193"/>
          <a:ext cx="6688836" cy="138257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solidFill>
            </a:rPr>
            <a:t>MERGING, LOADING &amp; USING TOOLS</a:t>
          </a:r>
        </a:p>
      </dsp:txBody>
      <dsp:txXfrm>
        <a:off x="1039476" y="3189687"/>
        <a:ext cx="5209684" cy="1301584"/>
      </dsp:txXfrm>
    </dsp:sp>
    <dsp:sp modelId="{0C12FE7C-D526-43FB-800F-1B022989B33A}">
      <dsp:nvSpPr>
        <dsp:cNvPr id="0" name=""/>
        <dsp:cNvSpPr/>
      </dsp:nvSpPr>
      <dsp:spPr>
        <a:xfrm>
          <a:off x="1498473" y="4723789"/>
          <a:ext cx="6688836" cy="1382572"/>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solidFill>
            </a:rPr>
            <a:t>KPIs CREATION &amp; VISUALIZATION</a:t>
          </a:r>
        </a:p>
      </dsp:txBody>
      <dsp:txXfrm>
        <a:off x="1538967" y="4764283"/>
        <a:ext cx="5209684" cy="1301584"/>
      </dsp:txXfrm>
    </dsp:sp>
    <dsp:sp modelId="{F0289895-AA5C-4BD4-90AD-4FC5E3045AA6}">
      <dsp:nvSpPr>
        <dsp:cNvPr id="0" name=""/>
        <dsp:cNvSpPr/>
      </dsp:nvSpPr>
      <dsp:spPr>
        <a:xfrm>
          <a:off x="1997964" y="6298386"/>
          <a:ext cx="6688836" cy="1382572"/>
        </a:xfrm>
        <a:prstGeom prst="roundRect">
          <a:avLst>
            <a:gd name="adj" fmla="val 10000"/>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solidFill>
            </a:rPr>
            <a:t>DASHBOARD ANALYSIS USING DIFFERENT MODULES</a:t>
          </a:r>
        </a:p>
      </dsp:txBody>
      <dsp:txXfrm>
        <a:off x="2038458" y="6338880"/>
        <a:ext cx="5209684" cy="1301584"/>
      </dsp:txXfrm>
    </dsp:sp>
    <dsp:sp modelId="{817E3BFF-ED5B-440C-BC92-F297E04EE43E}">
      <dsp:nvSpPr>
        <dsp:cNvPr id="0" name=""/>
        <dsp:cNvSpPr/>
      </dsp:nvSpPr>
      <dsp:spPr>
        <a:xfrm>
          <a:off x="5790163" y="1010046"/>
          <a:ext cx="898672" cy="898672"/>
        </a:xfrm>
        <a:prstGeom prst="downArrow">
          <a:avLst>
            <a:gd name="adj1" fmla="val 55000"/>
            <a:gd name="adj2" fmla="val 45000"/>
          </a:avLst>
        </a:prstGeom>
        <a:solidFill>
          <a:schemeClr val="bg1">
            <a:lumMod val="50000"/>
            <a:alpha val="9000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992364" y="1010046"/>
        <a:ext cx="494270" cy="676251"/>
      </dsp:txXfrm>
    </dsp:sp>
    <dsp:sp modelId="{44CE2443-D590-4B80-A73E-50574B06E1B0}">
      <dsp:nvSpPr>
        <dsp:cNvPr id="0" name=""/>
        <dsp:cNvSpPr/>
      </dsp:nvSpPr>
      <dsp:spPr>
        <a:xfrm>
          <a:off x="6289654" y="2584642"/>
          <a:ext cx="898672" cy="898672"/>
        </a:xfrm>
        <a:prstGeom prst="downArrow">
          <a:avLst>
            <a:gd name="adj1" fmla="val 55000"/>
            <a:gd name="adj2" fmla="val 45000"/>
          </a:avLst>
        </a:prstGeom>
        <a:solidFill>
          <a:schemeClr val="bg1">
            <a:lumMod val="50000"/>
            <a:alpha val="9000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91855" y="2584642"/>
        <a:ext cx="494270" cy="676251"/>
      </dsp:txXfrm>
    </dsp:sp>
    <dsp:sp modelId="{C24D86EB-A4D7-4C7D-8A4A-5EC5E4067499}">
      <dsp:nvSpPr>
        <dsp:cNvPr id="0" name=""/>
        <dsp:cNvSpPr/>
      </dsp:nvSpPr>
      <dsp:spPr>
        <a:xfrm>
          <a:off x="6789145" y="4136196"/>
          <a:ext cx="898672" cy="898672"/>
        </a:xfrm>
        <a:prstGeom prst="downArrow">
          <a:avLst>
            <a:gd name="adj1" fmla="val 55000"/>
            <a:gd name="adj2" fmla="val 45000"/>
          </a:avLst>
        </a:prstGeom>
        <a:solidFill>
          <a:schemeClr val="bg1">
            <a:lumMod val="50000"/>
            <a:alpha val="9000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991346" y="4136196"/>
        <a:ext cx="494270" cy="676251"/>
      </dsp:txXfrm>
    </dsp:sp>
    <dsp:sp modelId="{AD7B5E48-6CCE-49A5-8C38-20F162965D0C}">
      <dsp:nvSpPr>
        <dsp:cNvPr id="0" name=""/>
        <dsp:cNvSpPr/>
      </dsp:nvSpPr>
      <dsp:spPr>
        <a:xfrm>
          <a:off x="7288636" y="5726154"/>
          <a:ext cx="898672" cy="898672"/>
        </a:xfrm>
        <a:prstGeom prst="downArrow">
          <a:avLst>
            <a:gd name="adj1" fmla="val 55000"/>
            <a:gd name="adj2" fmla="val 45000"/>
          </a:avLst>
        </a:prstGeom>
        <a:solidFill>
          <a:schemeClr val="bg1">
            <a:lumMod val="50000"/>
            <a:alpha val="9000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490837" y="5726154"/>
        <a:ext cx="494270" cy="67625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21724E-452B-FF27-9F58-A155831496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D00C07F1-E01F-493E-1988-9462D0A3CD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932A7A-483D-49FD-BA10-103390CD2844}" type="datetimeFigureOut">
              <a:rPr lang="en-GB" smtClean="0"/>
              <a:t>04/09/2024</a:t>
            </a:fld>
            <a:endParaRPr lang="en-GB"/>
          </a:p>
        </p:txBody>
      </p:sp>
      <p:sp>
        <p:nvSpPr>
          <p:cNvPr id="4" name="Footer Placeholder 3">
            <a:extLst>
              <a:ext uri="{FF2B5EF4-FFF2-40B4-BE49-F238E27FC236}">
                <a16:creationId xmlns:a16="http://schemas.microsoft.com/office/drawing/2014/main" id="{0212BDF6-4763-B0C8-7B42-E750B66CC6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733AB24-00FB-4C39-EEA9-EC1B6AE31F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6BC717-8299-4C7C-A967-8502CEF425A9}" type="slidenum">
              <a:rPr lang="en-GB" smtClean="0"/>
              <a:t>‹#›</a:t>
            </a:fld>
            <a:endParaRPr lang="en-GB"/>
          </a:p>
        </p:txBody>
      </p:sp>
    </p:spTree>
    <p:extLst>
      <p:ext uri="{BB962C8B-B14F-4D97-AF65-F5344CB8AC3E}">
        <p14:creationId xmlns:p14="http://schemas.microsoft.com/office/powerpoint/2010/main" val="117258016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775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120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0799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0240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422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26800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88145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573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99357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3676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9545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1816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9" name="Google Shape;11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4F4F4"/>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rgbClr val="00569E"/>
        </a:solid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7"/>
          <p:cNvSpPr txBox="1"/>
          <p:nvPr/>
        </p:nvSpPr>
        <p:spPr>
          <a:xfrm>
            <a:off x="2608946" y="6815624"/>
            <a:ext cx="7541700" cy="2322900"/>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15092" b="1" i="0" u="none" strike="noStrike" cap="none">
                <a:solidFill>
                  <a:srgbClr val="FFFFFF"/>
                </a:solidFill>
                <a:latin typeface="Poppins"/>
                <a:ea typeface="Poppins"/>
                <a:cs typeface="Poppins"/>
                <a:sym typeface="Poppins"/>
              </a:rPr>
              <a:t>123,456</a:t>
            </a:r>
            <a:endParaRPr/>
          </a:p>
        </p:txBody>
      </p:sp>
      <p:sp>
        <p:nvSpPr>
          <p:cNvPr id="46" name="Google Shape;46;p7"/>
          <p:cNvSpPr txBox="1"/>
          <p:nvPr/>
        </p:nvSpPr>
        <p:spPr>
          <a:xfrm>
            <a:off x="10667109" y="7506186"/>
            <a:ext cx="5011800" cy="9924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999">
                <a:solidFill>
                  <a:srgbClr val="F4F4F4"/>
                </a:solidFill>
                <a:latin typeface="Poppins"/>
                <a:ea typeface="Poppins"/>
                <a:cs typeface="Poppins"/>
                <a:sym typeface="Poppins"/>
              </a:rPr>
              <a:t>Click to edit theme title</a:t>
            </a:r>
            <a:endParaRPr sz="2999">
              <a:solidFill>
                <a:srgbClr val="F4F4F4"/>
              </a:solidFill>
              <a:latin typeface="Poppins"/>
              <a:ea typeface="Poppins"/>
              <a:cs typeface="Poppins"/>
              <a:sym typeface="Poppins"/>
            </a:endParaRPr>
          </a:p>
          <a:p>
            <a:pPr marL="0" marR="0" lvl="0" indent="0" algn="just" rtl="0">
              <a:lnSpc>
                <a:spcPct val="115000"/>
              </a:lnSpc>
              <a:spcBef>
                <a:spcPts val="0"/>
              </a:spcBef>
              <a:spcAft>
                <a:spcPts val="0"/>
              </a:spcAft>
              <a:buNone/>
            </a:pPr>
            <a:r>
              <a:rPr lang="en-US" sz="2999">
                <a:solidFill>
                  <a:srgbClr val="F4F4F4"/>
                </a:solidFill>
                <a:latin typeface="Poppins"/>
                <a:ea typeface="Poppins"/>
                <a:cs typeface="Poppins"/>
                <a:sym typeface="Poppins"/>
              </a:rPr>
              <a:t>style</a:t>
            </a:r>
            <a:endParaRPr sz="2999">
              <a:solidFill>
                <a:srgbClr val="F4F4F4"/>
              </a:solidFill>
              <a:latin typeface="Poppins"/>
              <a:ea typeface="Poppins"/>
              <a:cs typeface="Poppins"/>
              <a:sym typeface="Poppins"/>
            </a:endParaRPr>
          </a:p>
        </p:txBody>
      </p:sp>
      <p:pic>
        <p:nvPicPr>
          <p:cNvPr id="47" name="Google Shape;47;p7"/>
          <p:cNvPicPr preferRelativeResize="0"/>
          <p:nvPr/>
        </p:nvPicPr>
        <p:blipFill>
          <a:blip r:embed="rId2">
            <a:alphaModFix/>
          </a:blip>
          <a:stretch>
            <a:fillRect/>
          </a:stretch>
        </p:blipFill>
        <p:spPr>
          <a:xfrm>
            <a:off x="2608950" y="0"/>
            <a:ext cx="13070100" cy="65988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374650" algn="l" rtl="0">
              <a:spcBef>
                <a:spcPts val="64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1pPr>
            <a:lvl2pPr marL="914400" marR="0" lvl="1" indent="-374650" algn="l" rtl="0">
              <a:spcBef>
                <a:spcPts val="5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2pPr>
            <a:lvl3pPr marL="1371600" marR="0" lvl="2" indent="-374650" algn="l" rtl="0">
              <a:spcBef>
                <a:spcPts val="48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3pPr>
            <a:lvl4pPr marL="1828800" marR="0" lvl="3"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4pPr>
            <a:lvl5pPr marL="2286000" marR="0" lvl="4"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5pPr>
            <a:lvl6pPr marL="2743200" marR="0" lvl="5"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6pPr>
            <a:lvl7pPr marL="3200400" marR="0" lvl="6"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7pPr>
            <a:lvl8pPr marL="3657600" marR="0" lvl="7"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8pPr>
            <a:lvl9pPr marL="4114800" marR="0" lvl="8" indent="-374650" algn="l" rtl="0">
              <a:spcBef>
                <a:spcPts val="4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4899660" cy="23304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69"/>
        <p:cNvGrpSpPr/>
        <p:nvPr/>
      </p:nvGrpSpPr>
      <p:grpSpPr>
        <a:xfrm>
          <a:off x="0" y="0"/>
          <a:ext cx="0" cy="0"/>
          <a:chOff x="0" y="0"/>
          <a:chExt cx="0" cy="0"/>
        </a:xfrm>
      </p:grpSpPr>
      <p:pic>
        <p:nvPicPr>
          <p:cNvPr id="70" name="Google Shape;70;p10"/>
          <p:cNvPicPr preferRelativeResize="0"/>
          <p:nvPr/>
        </p:nvPicPr>
        <p:blipFill>
          <a:blip r:embed="rId3">
            <a:alphaModFix/>
          </a:blip>
          <a:stretch>
            <a:fillRect/>
          </a:stretch>
        </p:blipFill>
        <p:spPr>
          <a:xfrm>
            <a:off x="0" y="22860"/>
            <a:ext cx="18288000" cy="10287000"/>
          </a:xfrm>
          <a:prstGeom prst="rect">
            <a:avLst/>
          </a:prstGeom>
          <a:noFill/>
          <a:ln>
            <a:noFill/>
          </a:ln>
        </p:spPr>
      </p:pic>
      <p:sp>
        <p:nvSpPr>
          <p:cNvPr id="71" name="Google Shape;71;p10"/>
          <p:cNvSpPr txBox="1"/>
          <p:nvPr/>
        </p:nvSpPr>
        <p:spPr>
          <a:xfrm>
            <a:off x="1028700" y="3941846"/>
            <a:ext cx="9169421" cy="1163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400" dirty="0">
                <a:solidFill>
                  <a:srgbClr val="051D40"/>
                </a:solidFill>
                <a:latin typeface="Mongolian Baiti" panose="03000500000000000000" pitchFamily="66" charset="0"/>
                <a:cs typeface="Mongolian Baiti" panose="03000500000000000000" pitchFamily="66" charset="0"/>
                <a:sym typeface="Poppins"/>
              </a:rPr>
              <a:t>(P-597)         </a:t>
            </a:r>
            <a:r>
              <a:rPr lang="en-US" sz="5400" b="1" dirty="0">
                <a:solidFill>
                  <a:srgbClr val="051D40"/>
                </a:solidFill>
                <a:latin typeface="Mongolian Baiti" panose="03000500000000000000" pitchFamily="66" charset="0"/>
                <a:cs typeface="Mongolian Baiti" panose="03000500000000000000" pitchFamily="66" charset="0"/>
                <a:sym typeface="Poppins"/>
              </a:rPr>
              <a:t>BY GROUP - 2</a:t>
            </a:r>
            <a:endParaRPr sz="5400" b="1" dirty="0">
              <a:latin typeface="Mongolian Baiti" panose="03000500000000000000" pitchFamily="66" charset="0"/>
              <a:cs typeface="Mongolian Baiti" panose="03000500000000000000" pitchFamily="66" charset="0"/>
            </a:endParaRPr>
          </a:p>
        </p:txBody>
      </p:sp>
      <p:sp>
        <p:nvSpPr>
          <p:cNvPr id="72" name="Google Shape;72;p10"/>
          <p:cNvSpPr txBox="1"/>
          <p:nvPr/>
        </p:nvSpPr>
        <p:spPr>
          <a:xfrm>
            <a:off x="1028700" y="1123950"/>
            <a:ext cx="11054700" cy="270920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1003" b="1" dirty="0">
                <a:solidFill>
                  <a:srgbClr val="00569E"/>
                </a:solidFill>
                <a:latin typeface="Poppins" panose="00000500000000000000" pitchFamily="2" charset="0"/>
                <a:cs typeface="Poppins" panose="00000500000000000000" pitchFamily="2" charset="0"/>
                <a:sym typeface="Poppins"/>
              </a:rPr>
              <a:t>BANK LOAN OF</a:t>
            </a:r>
          </a:p>
          <a:p>
            <a:pPr marL="0" marR="0" lvl="0" indent="0" algn="l" rtl="0">
              <a:lnSpc>
                <a:spcPct val="80000"/>
              </a:lnSpc>
              <a:spcBef>
                <a:spcPts val="0"/>
              </a:spcBef>
              <a:spcAft>
                <a:spcPts val="0"/>
              </a:spcAft>
              <a:buNone/>
            </a:pPr>
            <a:r>
              <a:rPr lang="en-US" sz="11003" b="1" dirty="0">
                <a:solidFill>
                  <a:srgbClr val="00569E"/>
                </a:solidFill>
                <a:latin typeface="Poppins" panose="00000500000000000000" pitchFamily="2" charset="0"/>
                <a:cs typeface="Poppins" panose="00000500000000000000" pitchFamily="2" charset="0"/>
                <a:sym typeface="Poppins"/>
              </a:rPr>
              <a:t>CUSTOMERS</a:t>
            </a:r>
            <a:endParaRPr dirty="0">
              <a:latin typeface="Poppins" panose="00000500000000000000" pitchFamily="2" charset="0"/>
              <a:cs typeface="Poppins" panose="00000500000000000000" pitchFamily="2" charset="0"/>
            </a:endParaRPr>
          </a:p>
        </p:txBody>
      </p:sp>
      <p:pic>
        <p:nvPicPr>
          <p:cNvPr id="73" name="Google Shape;73;p10"/>
          <p:cNvPicPr preferRelativeResize="0"/>
          <p:nvPr/>
        </p:nvPicPr>
        <p:blipFill>
          <a:blip r:embed="rId4">
            <a:alphaModFix/>
          </a:blip>
          <a:stretch>
            <a:fillRect/>
          </a:stretch>
        </p:blipFill>
        <p:spPr>
          <a:xfrm>
            <a:off x="0" y="8366734"/>
            <a:ext cx="18288000" cy="19198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Shape 266"/>
        <p:cNvGrpSpPr/>
        <p:nvPr/>
      </p:nvGrpSpPr>
      <p:grpSpPr>
        <a:xfrm>
          <a:off x="0" y="0"/>
          <a:ext cx="0" cy="0"/>
          <a:chOff x="0" y="0"/>
          <a:chExt cx="0" cy="0"/>
        </a:xfrm>
      </p:grpSpPr>
      <p:grpSp>
        <p:nvGrpSpPr>
          <p:cNvPr id="273" name="Google Shape;273;p22"/>
          <p:cNvGrpSpPr/>
          <p:nvPr/>
        </p:nvGrpSpPr>
        <p:grpSpPr>
          <a:xfrm>
            <a:off x="350154" y="1673706"/>
            <a:ext cx="7690760" cy="7130347"/>
            <a:chOff x="0" y="0"/>
            <a:chExt cx="16191373" cy="13896287"/>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274" name="Google Shape;274;p22"/>
            <p:cNvSpPr/>
            <p:nvPr/>
          </p:nvSpPr>
          <p:spPr>
            <a:xfrm>
              <a:off x="31750" y="31750"/>
              <a:ext cx="16127873" cy="13832787"/>
            </a:xfrm>
            <a:custGeom>
              <a:avLst/>
              <a:gdLst/>
              <a:ahLst/>
              <a:cxnLst/>
              <a:rect l="l" t="t" r="r" b="b"/>
              <a:pathLst>
                <a:path w="16127873" h="13832787" extrusionOk="0">
                  <a:moveTo>
                    <a:pt x="16035162" y="13832787"/>
                  </a:moveTo>
                  <a:lnTo>
                    <a:pt x="92710" y="13832787"/>
                  </a:lnTo>
                  <a:cubicBezTo>
                    <a:pt x="41910" y="13832787"/>
                    <a:pt x="0" y="13790876"/>
                    <a:pt x="0" y="13740076"/>
                  </a:cubicBezTo>
                  <a:lnTo>
                    <a:pt x="0" y="92710"/>
                  </a:lnTo>
                  <a:cubicBezTo>
                    <a:pt x="0" y="41910"/>
                    <a:pt x="41910" y="0"/>
                    <a:pt x="92710" y="0"/>
                  </a:cubicBezTo>
                  <a:lnTo>
                    <a:pt x="16033893" y="0"/>
                  </a:lnTo>
                  <a:cubicBezTo>
                    <a:pt x="16084693" y="0"/>
                    <a:pt x="16126603" y="41910"/>
                    <a:pt x="16126603" y="92710"/>
                  </a:cubicBezTo>
                  <a:lnTo>
                    <a:pt x="16126603" y="13738806"/>
                  </a:lnTo>
                  <a:cubicBezTo>
                    <a:pt x="16127873" y="13790876"/>
                    <a:pt x="16085962" y="13832787"/>
                    <a:pt x="16035162" y="1383278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2"/>
            <p:cNvSpPr/>
            <p:nvPr/>
          </p:nvSpPr>
          <p:spPr>
            <a:xfrm>
              <a:off x="0" y="0"/>
              <a:ext cx="16191373" cy="13896287"/>
            </a:xfrm>
            <a:custGeom>
              <a:avLst/>
              <a:gdLst/>
              <a:ahLst/>
              <a:cxnLst/>
              <a:rect l="l" t="t" r="r" b="b"/>
              <a:pathLst>
                <a:path w="16191373" h="13896287" extrusionOk="0">
                  <a:moveTo>
                    <a:pt x="16066912" y="59690"/>
                  </a:moveTo>
                  <a:cubicBezTo>
                    <a:pt x="16102473" y="59690"/>
                    <a:pt x="16131682" y="88900"/>
                    <a:pt x="16131682" y="124460"/>
                  </a:cubicBezTo>
                  <a:lnTo>
                    <a:pt x="16131682" y="13771826"/>
                  </a:lnTo>
                  <a:cubicBezTo>
                    <a:pt x="16131682" y="13807387"/>
                    <a:pt x="16102473" y="13836596"/>
                    <a:pt x="16066912" y="13836596"/>
                  </a:cubicBezTo>
                  <a:lnTo>
                    <a:pt x="124460" y="13836596"/>
                  </a:lnTo>
                  <a:cubicBezTo>
                    <a:pt x="88900" y="13836596"/>
                    <a:pt x="59690" y="13807387"/>
                    <a:pt x="59690" y="13771826"/>
                  </a:cubicBezTo>
                  <a:lnTo>
                    <a:pt x="59690" y="124460"/>
                  </a:lnTo>
                  <a:cubicBezTo>
                    <a:pt x="59690" y="88900"/>
                    <a:pt x="88900" y="59690"/>
                    <a:pt x="124460" y="59690"/>
                  </a:cubicBezTo>
                  <a:lnTo>
                    <a:pt x="16066912" y="59690"/>
                  </a:lnTo>
                  <a:moveTo>
                    <a:pt x="16066912" y="0"/>
                  </a:moveTo>
                  <a:lnTo>
                    <a:pt x="124460" y="0"/>
                  </a:lnTo>
                  <a:cubicBezTo>
                    <a:pt x="55880" y="0"/>
                    <a:pt x="0" y="55880"/>
                    <a:pt x="0" y="124460"/>
                  </a:cubicBezTo>
                  <a:lnTo>
                    <a:pt x="0" y="13771826"/>
                  </a:lnTo>
                  <a:cubicBezTo>
                    <a:pt x="0" y="13840406"/>
                    <a:pt x="55880" y="13896287"/>
                    <a:pt x="124460" y="13896287"/>
                  </a:cubicBezTo>
                  <a:lnTo>
                    <a:pt x="16066912" y="13896287"/>
                  </a:lnTo>
                  <a:cubicBezTo>
                    <a:pt x="16135493" y="13896287"/>
                    <a:pt x="16191373" y="13840406"/>
                    <a:pt x="16191373" y="13771826"/>
                  </a:cubicBezTo>
                  <a:lnTo>
                    <a:pt x="16191373" y="124460"/>
                  </a:lnTo>
                  <a:cubicBezTo>
                    <a:pt x="16191373" y="55880"/>
                    <a:pt x="16135493" y="0"/>
                    <a:pt x="160669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2"/>
          <p:cNvSpPr txBox="1"/>
          <p:nvPr/>
        </p:nvSpPr>
        <p:spPr>
          <a:xfrm>
            <a:off x="5093344" y="186058"/>
            <a:ext cx="8848283" cy="1107996"/>
          </a:xfrm>
          <a:prstGeom prst="rect">
            <a:avLst/>
          </a:prstGeom>
          <a:solidFill>
            <a:schemeClr val="accent6">
              <a:lumMod val="20000"/>
              <a:lumOff val="80000"/>
            </a:schemeClr>
          </a:solid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6000" b="1" dirty="0">
                <a:solidFill>
                  <a:schemeClr val="tx1"/>
                </a:solidFill>
                <a:latin typeface="Mongolian Baiti" panose="03000500000000000000" pitchFamily="66" charset="0"/>
                <a:cs typeface="Mongolian Baiti" panose="03000500000000000000" pitchFamily="66" charset="0"/>
                <a:sym typeface="Poppins"/>
              </a:rPr>
              <a:t>KPI’S  OBSERVATIONS</a:t>
            </a:r>
            <a:endParaRPr sz="6000" dirty="0">
              <a:solidFill>
                <a:schemeClr val="tx1"/>
              </a:solidFill>
              <a:latin typeface="Mongolian Baiti" panose="03000500000000000000" pitchFamily="66" charset="0"/>
              <a:cs typeface="Mongolian Baiti" panose="03000500000000000000" pitchFamily="66" charset="0"/>
            </a:endParaRPr>
          </a:p>
        </p:txBody>
      </p:sp>
      <p:sp>
        <p:nvSpPr>
          <p:cNvPr id="10" name="TextBox 9">
            <a:extLst>
              <a:ext uri="{FF2B5EF4-FFF2-40B4-BE49-F238E27FC236}">
                <a16:creationId xmlns:a16="http://schemas.microsoft.com/office/drawing/2014/main" id="{E622DD30-7A52-9DC1-44D9-3DE469E564A2}"/>
              </a:ext>
            </a:extLst>
          </p:cNvPr>
          <p:cNvSpPr txBox="1"/>
          <p:nvPr/>
        </p:nvSpPr>
        <p:spPr>
          <a:xfrm>
            <a:off x="9494865" y="2047212"/>
            <a:ext cx="7292340" cy="523220"/>
          </a:xfrm>
          <a:prstGeom prst="rect">
            <a:avLst/>
          </a:prstGeom>
          <a:noFill/>
        </p:spPr>
        <p:txBody>
          <a:bodyPr wrap="square">
            <a:spAutoFit/>
          </a:bodyPr>
          <a:lstStyle/>
          <a:p>
            <a:r>
              <a:rPr lang="en-US" sz="2800" dirty="0"/>
              <a:t>.</a:t>
            </a:r>
          </a:p>
        </p:txBody>
      </p:sp>
      <p:pic>
        <p:nvPicPr>
          <p:cNvPr id="2" name="Picture 1">
            <a:extLst>
              <a:ext uri="{FF2B5EF4-FFF2-40B4-BE49-F238E27FC236}">
                <a16:creationId xmlns:a16="http://schemas.microsoft.com/office/drawing/2014/main" id="{45EA8DEA-268C-A729-66B6-253B41874E34}"/>
              </a:ext>
            </a:extLst>
          </p:cNvPr>
          <p:cNvPicPr>
            <a:picLocks noChangeAspect="1"/>
          </p:cNvPicPr>
          <p:nvPr/>
        </p:nvPicPr>
        <p:blipFill>
          <a:blip r:embed="rId3"/>
          <a:stretch>
            <a:fillRect/>
          </a:stretch>
        </p:blipFill>
        <p:spPr>
          <a:xfrm>
            <a:off x="8342428" y="2770779"/>
            <a:ext cx="9399576" cy="5738123"/>
          </a:xfrm>
          <a:prstGeom prst="rect">
            <a:avLst/>
          </a:prstGeom>
        </p:spPr>
      </p:pic>
      <p:sp>
        <p:nvSpPr>
          <p:cNvPr id="6" name="TextBox 5">
            <a:extLst>
              <a:ext uri="{FF2B5EF4-FFF2-40B4-BE49-F238E27FC236}">
                <a16:creationId xmlns:a16="http://schemas.microsoft.com/office/drawing/2014/main" id="{5405E95A-43B7-8A36-7697-0CF15FBAFF69}"/>
              </a:ext>
            </a:extLst>
          </p:cNvPr>
          <p:cNvSpPr txBox="1"/>
          <p:nvPr/>
        </p:nvSpPr>
        <p:spPr>
          <a:xfrm>
            <a:off x="545997" y="1970987"/>
            <a:ext cx="6489804" cy="7048083"/>
          </a:xfrm>
          <a:prstGeom prst="rect">
            <a:avLst/>
          </a:prstGeom>
          <a:noFill/>
        </p:spPr>
        <p:txBody>
          <a:bodyPr wrap="square">
            <a:spAutoFit/>
          </a:bodyPr>
          <a:lstStyle/>
          <a:p>
            <a:r>
              <a:rPr lang="en-US" sz="3200" b="1" dirty="0"/>
              <a:t>1.Year-wise Loan Amount Stats:</a:t>
            </a:r>
          </a:p>
          <a:p>
            <a:endParaRPr lang="en-US" sz="2800" dirty="0"/>
          </a:p>
          <a:p>
            <a:pPr>
              <a:buFont typeface="Arial" panose="020B0604020202020204" pitchFamily="34" charset="0"/>
              <a:buChar char="•"/>
            </a:pPr>
            <a:r>
              <a:rPr lang="en-US" sz="2800" b="1" dirty="0"/>
              <a:t>Observation:</a:t>
            </a:r>
            <a:r>
              <a:rPr lang="en-US" sz="2800" dirty="0"/>
              <a:t> The loan amounts issued over the years display significant fluctuations, with a notable peak in 2008, followed by a substantial decline in subsequent years.</a:t>
            </a:r>
          </a:p>
          <a:p>
            <a:endParaRPr lang="en-US" sz="2800" dirty="0"/>
          </a:p>
          <a:p>
            <a:pPr>
              <a:buFont typeface="Arial" panose="020B0604020202020204" pitchFamily="34" charset="0"/>
              <a:buChar char="•"/>
            </a:pPr>
            <a:r>
              <a:rPr lang="en-US" sz="2800" b="1" dirty="0"/>
              <a:t>Result:</a:t>
            </a:r>
            <a:r>
              <a:rPr lang="en-US" sz="2800" dirty="0"/>
              <a:t> The peak in 2008 may be attributed to the economic conditions or specific bank policies at that time, while the decline suggests a possible impact of the 2008 financial crisis, leading to more conservative loan approvals in subsequent years.</a:t>
            </a:r>
          </a:p>
          <a:p>
            <a:endParaRPr lang="en-US" sz="2800" dirty="0"/>
          </a:p>
        </p:txBody>
      </p:sp>
    </p:spTree>
    <p:extLst>
      <p:ext uri="{BB962C8B-B14F-4D97-AF65-F5344CB8AC3E}">
        <p14:creationId xmlns:p14="http://schemas.microsoft.com/office/powerpoint/2010/main" val="380740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Shape 266"/>
        <p:cNvGrpSpPr/>
        <p:nvPr/>
      </p:nvGrpSpPr>
      <p:grpSpPr>
        <a:xfrm>
          <a:off x="0" y="0"/>
          <a:ext cx="0" cy="0"/>
          <a:chOff x="0" y="0"/>
          <a:chExt cx="0" cy="0"/>
        </a:xfrm>
      </p:grpSpPr>
      <p:grpSp>
        <p:nvGrpSpPr>
          <p:cNvPr id="270" name="Google Shape;270;p22"/>
          <p:cNvGrpSpPr/>
          <p:nvPr/>
        </p:nvGrpSpPr>
        <p:grpSpPr>
          <a:xfrm>
            <a:off x="525780" y="1704634"/>
            <a:ext cx="7533836" cy="7485085"/>
            <a:chOff x="0" y="0"/>
            <a:chExt cx="16191373" cy="13896287"/>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271" name="Google Shape;271;p22"/>
            <p:cNvSpPr/>
            <p:nvPr/>
          </p:nvSpPr>
          <p:spPr>
            <a:xfrm>
              <a:off x="31750" y="31750"/>
              <a:ext cx="16127873" cy="13832787"/>
            </a:xfrm>
            <a:custGeom>
              <a:avLst/>
              <a:gdLst/>
              <a:ahLst/>
              <a:cxnLst/>
              <a:rect l="l" t="t" r="r" b="b"/>
              <a:pathLst>
                <a:path w="16127873" h="13832787" extrusionOk="0">
                  <a:moveTo>
                    <a:pt x="16035162" y="13832787"/>
                  </a:moveTo>
                  <a:lnTo>
                    <a:pt x="92710" y="13832787"/>
                  </a:lnTo>
                  <a:cubicBezTo>
                    <a:pt x="41910" y="13832787"/>
                    <a:pt x="0" y="13790876"/>
                    <a:pt x="0" y="13740076"/>
                  </a:cubicBezTo>
                  <a:lnTo>
                    <a:pt x="0" y="92710"/>
                  </a:lnTo>
                  <a:cubicBezTo>
                    <a:pt x="0" y="41910"/>
                    <a:pt x="41910" y="0"/>
                    <a:pt x="92710" y="0"/>
                  </a:cubicBezTo>
                  <a:lnTo>
                    <a:pt x="16033893" y="0"/>
                  </a:lnTo>
                  <a:cubicBezTo>
                    <a:pt x="16084693" y="0"/>
                    <a:pt x="16126603" y="41910"/>
                    <a:pt x="16126603" y="92710"/>
                  </a:cubicBezTo>
                  <a:lnTo>
                    <a:pt x="16126603" y="13738806"/>
                  </a:lnTo>
                  <a:cubicBezTo>
                    <a:pt x="16127873" y="13790876"/>
                    <a:pt x="16085962" y="13832787"/>
                    <a:pt x="16035162" y="1383278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2"/>
            <p:cNvSpPr/>
            <p:nvPr/>
          </p:nvSpPr>
          <p:spPr>
            <a:xfrm>
              <a:off x="0" y="0"/>
              <a:ext cx="16191373" cy="13896287"/>
            </a:xfrm>
            <a:custGeom>
              <a:avLst/>
              <a:gdLst/>
              <a:ahLst/>
              <a:cxnLst/>
              <a:rect l="l" t="t" r="r" b="b"/>
              <a:pathLst>
                <a:path w="16191373" h="13896287" extrusionOk="0">
                  <a:moveTo>
                    <a:pt x="16066912" y="59690"/>
                  </a:moveTo>
                  <a:cubicBezTo>
                    <a:pt x="16102473" y="59690"/>
                    <a:pt x="16131682" y="88900"/>
                    <a:pt x="16131682" y="124460"/>
                  </a:cubicBezTo>
                  <a:lnTo>
                    <a:pt x="16131682" y="13771826"/>
                  </a:lnTo>
                  <a:cubicBezTo>
                    <a:pt x="16131682" y="13807387"/>
                    <a:pt x="16102473" y="13836596"/>
                    <a:pt x="16066912" y="13836596"/>
                  </a:cubicBezTo>
                  <a:lnTo>
                    <a:pt x="124460" y="13836596"/>
                  </a:lnTo>
                  <a:cubicBezTo>
                    <a:pt x="88900" y="13836596"/>
                    <a:pt x="59690" y="13807387"/>
                    <a:pt x="59690" y="13771826"/>
                  </a:cubicBezTo>
                  <a:lnTo>
                    <a:pt x="59690" y="124460"/>
                  </a:lnTo>
                  <a:cubicBezTo>
                    <a:pt x="59690" y="88900"/>
                    <a:pt x="88900" y="59690"/>
                    <a:pt x="124460" y="59690"/>
                  </a:cubicBezTo>
                  <a:lnTo>
                    <a:pt x="16066912" y="59690"/>
                  </a:lnTo>
                  <a:moveTo>
                    <a:pt x="16066912" y="0"/>
                  </a:moveTo>
                  <a:lnTo>
                    <a:pt x="124460" y="0"/>
                  </a:lnTo>
                  <a:cubicBezTo>
                    <a:pt x="55880" y="0"/>
                    <a:pt x="0" y="55880"/>
                    <a:pt x="0" y="124460"/>
                  </a:cubicBezTo>
                  <a:lnTo>
                    <a:pt x="0" y="13771826"/>
                  </a:lnTo>
                  <a:cubicBezTo>
                    <a:pt x="0" y="13840406"/>
                    <a:pt x="55880" y="13896287"/>
                    <a:pt x="124460" y="13896287"/>
                  </a:cubicBezTo>
                  <a:lnTo>
                    <a:pt x="16066912" y="13896287"/>
                  </a:lnTo>
                  <a:cubicBezTo>
                    <a:pt x="16135493" y="13896287"/>
                    <a:pt x="16191373" y="13840406"/>
                    <a:pt x="16191373" y="13771826"/>
                  </a:cubicBezTo>
                  <a:lnTo>
                    <a:pt x="16191373" y="124460"/>
                  </a:lnTo>
                  <a:cubicBezTo>
                    <a:pt x="16191373" y="55880"/>
                    <a:pt x="16135493" y="0"/>
                    <a:pt x="160669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ED37CA91-DBD0-D822-AC1F-79390018E616}"/>
              </a:ext>
            </a:extLst>
          </p:cNvPr>
          <p:cNvSpPr txBox="1"/>
          <p:nvPr/>
        </p:nvSpPr>
        <p:spPr>
          <a:xfrm>
            <a:off x="540553" y="2029509"/>
            <a:ext cx="6520647" cy="6678751"/>
          </a:xfrm>
          <a:prstGeom prst="rect">
            <a:avLst/>
          </a:prstGeom>
          <a:noFill/>
        </p:spPr>
        <p:txBody>
          <a:bodyPr wrap="square">
            <a:spAutoFit/>
          </a:bodyPr>
          <a:lstStyle/>
          <a:p>
            <a:r>
              <a:rPr lang="en-US" sz="3200" b="1" dirty="0"/>
              <a:t>2.Grade and Sub-Grade wise Revolving Balance:</a:t>
            </a:r>
          </a:p>
          <a:p>
            <a:endParaRPr lang="en-US" sz="2800" dirty="0"/>
          </a:p>
          <a:p>
            <a:pPr>
              <a:buFont typeface="Arial" panose="020B0604020202020204" pitchFamily="34" charset="0"/>
              <a:buChar char="•"/>
            </a:pPr>
            <a:r>
              <a:rPr lang="en-US" sz="2800" b="1" dirty="0"/>
              <a:t>Observation:</a:t>
            </a:r>
            <a:r>
              <a:rPr lang="en-US" sz="2800" dirty="0"/>
              <a:t> Higher grades (A and B) generally correspond to higher revolving balances, with a noticeable concentration of balances in the mid-to-lower sub-grades (B3, B4, C3, etc.).</a:t>
            </a:r>
          </a:p>
          <a:p>
            <a:pPr>
              <a:buFont typeface="Arial" panose="020B0604020202020204" pitchFamily="34" charset="0"/>
              <a:buChar char="•"/>
            </a:pPr>
            <a:endParaRPr lang="en-US" sz="2800" dirty="0"/>
          </a:p>
          <a:p>
            <a:pPr>
              <a:buFont typeface="Arial" panose="020B0604020202020204" pitchFamily="34" charset="0"/>
              <a:buChar char="•"/>
            </a:pPr>
            <a:r>
              <a:rPr lang="en-US" sz="2800" b="1" dirty="0"/>
              <a:t>Result:</a:t>
            </a:r>
            <a:r>
              <a:rPr lang="en-US" sz="2800" dirty="0"/>
              <a:t> Customers with better credit grades are likely to carry higher balances, indicating trust from the bank. However, the concentration in specific sub-grades suggests a potential risk area that may require closer monitoring.</a:t>
            </a:r>
          </a:p>
        </p:txBody>
      </p:sp>
      <p:pic>
        <p:nvPicPr>
          <p:cNvPr id="9" name="Picture 8">
            <a:extLst>
              <a:ext uri="{FF2B5EF4-FFF2-40B4-BE49-F238E27FC236}">
                <a16:creationId xmlns:a16="http://schemas.microsoft.com/office/drawing/2014/main" id="{4BC2F01C-49F8-2E6A-CC65-565914595F5C}"/>
              </a:ext>
            </a:extLst>
          </p:cNvPr>
          <p:cNvPicPr>
            <a:picLocks noChangeAspect="1"/>
          </p:cNvPicPr>
          <p:nvPr/>
        </p:nvPicPr>
        <p:blipFill>
          <a:blip r:embed="rId3"/>
          <a:stretch>
            <a:fillRect/>
          </a:stretch>
        </p:blipFill>
        <p:spPr>
          <a:xfrm>
            <a:off x="8563973" y="2412999"/>
            <a:ext cx="9183473" cy="5859019"/>
          </a:xfrm>
          <a:prstGeom prst="rect">
            <a:avLst/>
          </a:prstGeom>
        </p:spPr>
      </p:pic>
    </p:spTree>
    <p:extLst>
      <p:ext uri="{BB962C8B-B14F-4D97-AF65-F5344CB8AC3E}">
        <p14:creationId xmlns:p14="http://schemas.microsoft.com/office/powerpoint/2010/main" val="18324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Shape 266"/>
        <p:cNvGrpSpPr/>
        <p:nvPr/>
      </p:nvGrpSpPr>
      <p:grpSpPr>
        <a:xfrm>
          <a:off x="0" y="0"/>
          <a:ext cx="0" cy="0"/>
          <a:chOff x="0" y="0"/>
          <a:chExt cx="0" cy="0"/>
        </a:xfrm>
      </p:grpSpPr>
      <p:grpSp>
        <p:nvGrpSpPr>
          <p:cNvPr id="270" name="Google Shape;270;p22"/>
          <p:cNvGrpSpPr/>
          <p:nvPr/>
        </p:nvGrpSpPr>
        <p:grpSpPr>
          <a:xfrm>
            <a:off x="312524" y="2080260"/>
            <a:ext cx="8018676" cy="7800340"/>
            <a:chOff x="0" y="0"/>
            <a:chExt cx="16191373" cy="13896287"/>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271" name="Google Shape;271;p22"/>
            <p:cNvSpPr/>
            <p:nvPr/>
          </p:nvSpPr>
          <p:spPr>
            <a:xfrm>
              <a:off x="31750" y="31750"/>
              <a:ext cx="16127873" cy="13832787"/>
            </a:xfrm>
            <a:custGeom>
              <a:avLst/>
              <a:gdLst/>
              <a:ahLst/>
              <a:cxnLst/>
              <a:rect l="l" t="t" r="r" b="b"/>
              <a:pathLst>
                <a:path w="16127873" h="13832787" extrusionOk="0">
                  <a:moveTo>
                    <a:pt x="16035162" y="13832787"/>
                  </a:moveTo>
                  <a:lnTo>
                    <a:pt x="92710" y="13832787"/>
                  </a:lnTo>
                  <a:cubicBezTo>
                    <a:pt x="41910" y="13832787"/>
                    <a:pt x="0" y="13790876"/>
                    <a:pt x="0" y="13740076"/>
                  </a:cubicBezTo>
                  <a:lnTo>
                    <a:pt x="0" y="92710"/>
                  </a:lnTo>
                  <a:cubicBezTo>
                    <a:pt x="0" y="41910"/>
                    <a:pt x="41910" y="0"/>
                    <a:pt x="92710" y="0"/>
                  </a:cubicBezTo>
                  <a:lnTo>
                    <a:pt x="16033893" y="0"/>
                  </a:lnTo>
                  <a:cubicBezTo>
                    <a:pt x="16084693" y="0"/>
                    <a:pt x="16126603" y="41910"/>
                    <a:pt x="16126603" y="92710"/>
                  </a:cubicBezTo>
                  <a:lnTo>
                    <a:pt x="16126603" y="13738806"/>
                  </a:lnTo>
                  <a:cubicBezTo>
                    <a:pt x="16127873" y="13790876"/>
                    <a:pt x="16085962" y="13832787"/>
                    <a:pt x="16035162" y="1383278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2"/>
            <p:cNvSpPr/>
            <p:nvPr/>
          </p:nvSpPr>
          <p:spPr>
            <a:xfrm>
              <a:off x="0" y="0"/>
              <a:ext cx="16191373" cy="13896287"/>
            </a:xfrm>
            <a:custGeom>
              <a:avLst/>
              <a:gdLst/>
              <a:ahLst/>
              <a:cxnLst/>
              <a:rect l="l" t="t" r="r" b="b"/>
              <a:pathLst>
                <a:path w="16191373" h="13896287" extrusionOk="0">
                  <a:moveTo>
                    <a:pt x="16066912" y="59690"/>
                  </a:moveTo>
                  <a:cubicBezTo>
                    <a:pt x="16102473" y="59690"/>
                    <a:pt x="16131682" y="88900"/>
                    <a:pt x="16131682" y="124460"/>
                  </a:cubicBezTo>
                  <a:lnTo>
                    <a:pt x="16131682" y="13771826"/>
                  </a:lnTo>
                  <a:cubicBezTo>
                    <a:pt x="16131682" y="13807387"/>
                    <a:pt x="16102473" y="13836596"/>
                    <a:pt x="16066912" y="13836596"/>
                  </a:cubicBezTo>
                  <a:lnTo>
                    <a:pt x="124460" y="13836596"/>
                  </a:lnTo>
                  <a:cubicBezTo>
                    <a:pt x="88900" y="13836596"/>
                    <a:pt x="59690" y="13807387"/>
                    <a:pt x="59690" y="13771826"/>
                  </a:cubicBezTo>
                  <a:lnTo>
                    <a:pt x="59690" y="124460"/>
                  </a:lnTo>
                  <a:cubicBezTo>
                    <a:pt x="59690" y="88900"/>
                    <a:pt x="88900" y="59690"/>
                    <a:pt x="124460" y="59690"/>
                  </a:cubicBezTo>
                  <a:lnTo>
                    <a:pt x="16066912" y="59690"/>
                  </a:lnTo>
                  <a:moveTo>
                    <a:pt x="16066912" y="0"/>
                  </a:moveTo>
                  <a:lnTo>
                    <a:pt x="124460" y="0"/>
                  </a:lnTo>
                  <a:cubicBezTo>
                    <a:pt x="55880" y="0"/>
                    <a:pt x="0" y="55880"/>
                    <a:pt x="0" y="124460"/>
                  </a:cubicBezTo>
                  <a:lnTo>
                    <a:pt x="0" y="13771826"/>
                  </a:lnTo>
                  <a:cubicBezTo>
                    <a:pt x="0" y="13840406"/>
                    <a:pt x="55880" y="13896287"/>
                    <a:pt x="124460" y="13896287"/>
                  </a:cubicBezTo>
                  <a:lnTo>
                    <a:pt x="16066912" y="13896287"/>
                  </a:lnTo>
                  <a:cubicBezTo>
                    <a:pt x="16135493" y="13896287"/>
                    <a:pt x="16191373" y="13840406"/>
                    <a:pt x="16191373" y="13771826"/>
                  </a:cubicBezTo>
                  <a:lnTo>
                    <a:pt x="16191373" y="124460"/>
                  </a:lnTo>
                  <a:cubicBezTo>
                    <a:pt x="16191373" y="55880"/>
                    <a:pt x="16135493" y="0"/>
                    <a:pt x="160669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2D013FC9-3D03-A821-8835-96F798AD5E53}"/>
              </a:ext>
            </a:extLst>
          </p:cNvPr>
          <p:cNvSpPr txBox="1"/>
          <p:nvPr/>
        </p:nvSpPr>
        <p:spPr>
          <a:xfrm>
            <a:off x="327645" y="2197824"/>
            <a:ext cx="6324600" cy="6678751"/>
          </a:xfrm>
          <a:prstGeom prst="rect">
            <a:avLst/>
          </a:prstGeom>
          <a:noFill/>
        </p:spPr>
        <p:txBody>
          <a:bodyPr wrap="square">
            <a:spAutoFit/>
          </a:bodyPr>
          <a:lstStyle/>
          <a:p>
            <a:r>
              <a:rPr lang="en-US" sz="3200" b="1" dirty="0"/>
              <a:t>3.Total Payment for Verified Status vs. Non-Verified Status:</a:t>
            </a:r>
          </a:p>
          <a:p>
            <a:endParaRPr lang="en-US" sz="2800" dirty="0"/>
          </a:p>
          <a:p>
            <a:pPr>
              <a:buFont typeface="Arial" panose="020B0604020202020204" pitchFamily="34" charset="0"/>
              <a:buChar char="•"/>
            </a:pPr>
            <a:r>
              <a:rPr lang="en-US" sz="2800" b="1" dirty="0"/>
              <a:t>Observation:</a:t>
            </a:r>
            <a:r>
              <a:rPr lang="en-US" sz="2800" dirty="0"/>
              <a:t> A larger portion of the total payments comes from verified loans, which indicates that loans with verified statuses are more likely to follow through with consistent payments.</a:t>
            </a:r>
          </a:p>
          <a:p>
            <a:endParaRPr lang="en-US" sz="2800" dirty="0"/>
          </a:p>
          <a:p>
            <a:pPr>
              <a:buFont typeface="Arial" panose="020B0604020202020204" pitchFamily="34" charset="0"/>
              <a:buChar char="•"/>
            </a:pPr>
            <a:r>
              <a:rPr lang="en-US" sz="2800" b="1" dirty="0"/>
              <a:t>Result:</a:t>
            </a:r>
            <a:r>
              <a:rPr lang="en-US" sz="2800" dirty="0"/>
              <a:t> Verification processes play a crucial role in ensuring loan repayment, with verified loans showing significantly better payment performance than non-verified ones</a:t>
            </a:r>
          </a:p>
        </p:txBody>
      </p:sp>
      <p:pic>
        <p:nvPicPr>
          <p:cNvPr id="8" name="Picture 7">
            <a:extLst>
              <a:ext uri="{FF2B5EF4-FFF2-40B4-BE49-F238E27FC236}">
                <a16:creationId xmlns:a16="http://schemas.microsoft.com/office/drawing/2014/main" id="{A7679630-A864-A5CE-BE1D-4A541FED5705}"/>
              </a:ext>
            </a:extLst>
          </p:cNvPr>
          <p:cNvPicPr>
            <a:picLocks noChangeAspect="1"/>
          </p:cNvPicPr>
          <p:nvPr/>
        </p:nvPicPr>
        <p:blipFill>
          <a:blip r:embed="rId3"/>
          <a:stretch>
            <a:fillRect/>
          </a:stretch>
        </p:blipFill>
        <p:spPr>
          <a:xfrm>
            <a:off x="8762999" y="2844800"/>
            <a:ext cx="8817363" cy="5384800"/>
          </a:xfrm>
          <a:prstGeom prst="rect">
            <a:avLst/>
          </a:prstGeom>
        </p:spPr>
      </p:pic>
    </p:spTree>
    <p:extLst>
      <p:ext uri="{BB962C8B-B14F-4D97-AF65-F5344CB8AC3E}">
        <p14:creationId xmlns:p14="http://schemas.microsoft.com/office/powerpoint/2010/main" val="141984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Shape 266"/>
        <p:cNvGrpSpPr/>
        <p:nvPr/>
      </p:nvGrpSpPr>
      <p:grpSpPr>
        <a:xfrm>
          <a:off x="0" y="0"/>
          <a:ext cx="0" cy="0"/>
          <a:chOff x="0" y="0"/>
          <a:chExt cx="0" cy="0"/>
        </a:xfrm>
      </p:grpSpPr>
      <p:grpSp>
        <p:nvGrpSpPr>
          <p:cNvPr id="270" name="Google Shape;270;p22"/>
          <p:cNvGrpSpPr/>
          <p:nvPr/>
        </p:nvGrpSpPr>
        <p:grpSpPr>
          <a:xfrm>
            <a:off x="414800" y="1198563"/>
            <a:ext cx="7623518" cy="7889873"/>
            <a:chOff x="0" y="0"/>
            <a:chExt cx="16191373" cy="13896287"/>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271" name="Google Shape;271;p22"/>
            <p:cNvSpPr/>
            <p:nvPr/>
          </p:nvSpPr>
          <p:spPr>
            <a:xfrm>
              <a:off x="31750" y="31750"/>
              <a:ext cx="16127873" cy="13832787"/>
            </a:xfrm>
            <a:custGeom>
              <a:avLst/>
              <a:gdLst/>
              <a:ahLst/>
              <a:cxnLst/>
              <a:rect l="l" t="t" r="r" b="b"/>
              <a:pathLst>
                <a:path w="16127873" h="13832787" extrusionOk="0">
                  <a:moveTo>
                    <a:pt x="16035162" y="13832787"/>
                  </a:moveTo>
                  <a:lnTo>
                    <a:pt x="92710" y="13832787"/>
                  </a:lnTo>
                  <a:cubicBezTo>
                    <a:pt x="41910" y="13832787"/>
                    <a:pt x="0" y="13790876"/>
                    <a:pt x="0" y="13740076"/>
                  </a:cubicBezTo>
                  <a:lnTo>
                    <a:pt x="0" y="92710"/>
                  </a:lnTo>
                  <a:cubicBezTo>
                    <a:pt x="0" y="41910"/>
                    <a:pt x="41910" y="0"/>
                    <a:pt x="92710" y="0"/>
                  </a:cubicBezTo>
                  <a:lnTo>
                    <a:pt x="16033893" y="0"/>
                  </a:lnTo>
                  <a:cubicBezTo>
                    <a:pt x="16084693" y="0"/>
                    <a:pt x="16126603" y="41910"/>
                    <a:pt x="16126603" y="92710"/>
                  </a:cubicBezTo>
                  <a:lnTo>
                    <a:pt x="16126603" y="13738806"/>
                  </a:lnTo>
                  <a:cubicBezTo>
                    <a:pt x="16127873" y="13790876"/>
                    <a:pt x="16085962" y="13832787"/>
                    <a:pt x="16035162" y="1383278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2"/>
            <p:cNvSpPr/>
            <p:nvPr/>
          </p:nvSpPr>
          <p:spPr>
            <a:xfrm>
              <a:off x="0" y="0"/>
              <a:ext cx="16191373" cy="13896287"/>
            </a:xfrm>
            <a:custGeom>
              <a:avLst/>
              <a:gdLst/>
              <a:ahLst/>
              <a:cxnLst/>
              <a:rect l="l" t="t" r="r" b="b"/>
              <a:pathLst>
                <a:path w="16191373" h="13896287" extrusionOk="0">
                  <a:moveTo>
                    <a:pt x="16066912" y="59690"/>
                  </a:moveTo>
                  <a:cubicBezTo>
                    <a:pt x="16102473" y="59690"/>
                    <a:pt x="16131682" y="88900"/>
                    <a:pt x="16131682" y="124460"/>
                  </a:cubicBezTo>
                  <a:lnTo>
                    <a:pt x="16131682" y="13771826"/>
                  </a:lnTo>
                  <a:cubicBezTo>
                    <a:pt x="16131682" y="13807387"/>
                    <a:pt x="16102473" y="13836596"/>
                    <a:pt x="16066912" y="13836596"/>
                  </a:cubicBezTo>
                  <a:lnTo>
                    <a:pt x="124460" y="13836596"/>
                  </a:lnTo>
                  <a:cubicBezTo>
                    <a:pt x="88900" y="13836596"/>
                    <a:pt x="59690" y="13807387"/>
                    <a:pt x="59690" y="13771826"/>
                  </a:cubicBezTo>
                  <a:lnTo>
                    <a:pt x="59690" y="124460"/>
                  </a:lnTo>
                  <a:cubicBezTo>
                    <a:pt x="59690" y="88900"/>
                    <a:pt x="88900" y="59690"/>
                    <a:pt x="124460" y="59690"/>
                  </a:cubicBezTo>
                  <a:lnTo>
                    <a:pt x="16066912" y="59690"/>
                  </a:lnTo>
                  <a:moveTo>
                    <a:pt x="16066912" y="0"/>
                  </a:moveTo>
                  <a:lnTo>
                    <a:pt x="124460" y="0"/>
                  </a:lnTo>
                  <a:cubicBezTo>
                    <a:pt x="55880" y="0"/>
                    <a:pt x="0" y="55880"/>
                    <a:pt x="0" y="124460"/>
                  </a:cubicBezTo>
                  <a:lnTo>
                    <a:pt x="0" y="13771826"/>
                  </a:lnTo>
                  <a:cubicBezTo>
                    <a:pt x="0" y="13840406"/>
                    <a:pt x="55880" y="13896287"/>
                    <a:pt x="124460" y="13896287"/>
                  </a:cubicBezTo>
                  <a:lnTo>
                    <a:pt x="16066912" y="13896287"/>
                  </a:lnTo>
                  <a:cubicBezTo>
                    <a:pt x="16135493" y="13896287"/>
                    <a:pt x="16191373" y="13840406"/>
                    <a:pt x="16191373" y="13771826"/>
                  </a:cubicBezTo>
                  <a:lnTo>
                    <a:pt x="16191373" y="124460"/>
                  </a:lnTo>
                  <a:cubicBezTo>
                    <a:pt x="16191373" y="55880"/>
                    <a:pt x="16135493" y="0"/>
                    <a:pt x="160669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3C66D195-FF29-29C7-3362-B85B7E1E19DD}"/>
              </a:ext>
            </a:extLst>
          </p:cNvPr>
          <p:cNvSpPr txBox="1"/>
          <p:nvPr/>
        </p:nvSpPr>
        <p:spPr>
          <a:xfrm>
            <a:off x="429749" y="1258161"/>
            <a:ext cx="6484620" cy="7971413"/>
          </a:xfrm>
          <a:prstGeom prst="rect">
            <a:avLst/>
          </a:prstGeom>
          <a:noFill/>
        </p:spPr>
        <p:txBody>
          <a:bodyPr wrap="square">
            <a:spAutoFit/>
          </a:bodyPr>
          <a:lstStyle/>
          <a:p>
            <a:r>
              <a:rPr lang="en-US" sz="3200" b="1" dirty="0"/>
              <a:t>4.State-wise and Month-wise Loan Status:</a:t>
            </a:r>
          </a:p>
          <a:p>
            <a:endParaRPr lang="en-US" sz="2800" dirty="0"/>
          </a:p>
          <a:p>
            <a:pPr>
              <a:buFont typeface="Arial" panose="020B0604020202020204" pitchFamily="34" charset="0"/>
              <a:buChar char="•"/>
            </a:pPr>
            <a:r>
              <a:rPr lang="en-US" sz="2800" b="1" dirty="0"/>
              <a:t>Observation:</a:t>
            </a:r>
            <a:r>
              <a:rPr lang="en-US" sz="2800" dirty="0"/>
              <a:t> Certain states have higher loan issuance rates, with fluctuations observed on a month-to-month basis. For example, states like California and Texas may show higher loan volumes.</a:t>
            </a:r>
          </a:p>
          <a:p>
            <a:pPr>
              <a:buFont typeface="Arial" panose="020B0604020202020204" pitchFamily="34" charset="0"/>
              <a:buChar char="•"/>
            </a:pPr>
            <a:endParaRPr lang="en-US" sz="2800" dirty="0"/>
          </a:p>
          <a:p>
            <a:pPr>
              <a:buFont typeface="Arial" panose="020B0604020202020204" pitchFamily="34" charset="0"/>
              <a:buChar char="•"/>
            </a:pPr>
            <a:r>
              <a:rPr lang="en-US" sz="2800" b="1" dirty="0"/>
              <a:t>Result:</a:t>
            </a:r>
            <a:r>
              <a:rPr lang="en-US" sz="2800" dirty="0"/>
              <a:t> Geographic concentration of loans might be influenced by the population size, economic activity, or targeted marketing efforts in those states. Seasonal trends may also impact monthly loan issuance, requiring adjusted strategies in low-activity periods.</a:t>
            </a:r>
          </a:p>
        </p:txBody>
      </p:sp>
      <p:pic>
        <p:nvPicPr>
          <p:cNvPr id="10" name="Picture 9">
            <a:extLst>
              <a:ext uri="{FF2B5EF4-FFF2-40B4-BE49-F238E27FC236}">
                <a16:creationId xmlns:a16="http://schemas.microsoft.com/office/drawing/2014/main" id="{4F8DEE7F-57B5-64DD-C4E2-C43E511646CB}"/>
              </a:ext>
            </a:extLst>
          </p:cNvPr>
          <p:cNvPicPr>
            <a:picLocks noChangeAspect="1"/>
          </p:cNvPicPr>
          <p:nvPr/>
        </p:nvPicPr>
        <p:blipFill>
          <a:blip r:embed="rId3"/>
          <a:stretch>
            <a:fillRect/>
          </a:stretch>
        </p:blipFill>
        <p:spPr>
          <a:xfrm>
            <a:off x="9144000" y="1079499"/>
            <a:ext cx="8426219" cy="4064000"/>
          </a:xfrm>
          <a:prstGeom prst="rect">
            <a:avLst/>
          </a:prstGeom>
        </p:spPr>
      </p:pic>
      <p:pic>
        <p:nvPicPr>
          <p:cNvPr id="12" name="Picture 11">
            <a:extLst>
              <a:ext uri="{FF2B5EF4-FFF2-40B4-BE49-F238E27FC236}">
                <a16:creationId xmlns:a16="http://schemas.microsoft.com/office/drawing/2014/main" id="{9003E080-7A9B-4B4F-1151-B3AF20BDC18B}"/>
              </a:ext>
            </a:extLst>
          </p:cNvPr>
          <p:cNvPicPr>
            <a:picLocks noChangeAspect="1"/>
          </p:cNvPicPr>
          <p:nvPr/>
        </p:nvPicPr>
        <p:blipFill>
          <a:blip r:embed="rId4"/>
          <a:stretch>
            <a:fillRect/>
          </a:stretch>
        </p:blipFill>
        <p:spPr>
          <a:xfrm>
            <a:off x="9144000" y="5562600"/>
            <a:ext cx="8441417" cy="4064000"/>
          </a:xfrm>
          <a:prstGeom prst="rect">
            <a:avLst/>
          </a:prstGeom>
        </p:spPr>
      </p:pic>
    </p:spTree>
    <p:extLst>
      <p:ext uri="{BB962C8B-B14F-4D97-AF65-F5344CB8AC3E}">
        <p14:creationId xmlns:p14="http://schemas.microsoft.com/office/powerpoint/2010/main" val="423357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par>
                                <p:cTn id="8" presetID="16" presetClass="entr" presetSubtype="2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Horizontal)">
                                      <p:cBhvr>
                                        <p:cTn id="10" dur="500"/>
                                        <p:tgtEl>
                                          <p:spTgt spid="10"/>
                                        </p:tgtEl>
                                      </p:cBhvr>
                                    </p:animEffect>
                                  </p:childTnLst>
                                </p:cTn>
                              </p:par>
                              <p:par>
                                <p:cTn id="11" presetID="16" presetClass="entr" presetSubtype="2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Shape 266"/>
        <p:cNvGrpSpPr/>
        <p:nvPr/>
      </p:nvGrpSpPr>
      <p:grpSpPr>
        <a:xfrm>
          <a:off x="0" y="0"/>
          <a:ext cx="0" cy="0"/>
          <a:chOff x="0" y="0"/>
          <a:chExt cx="0" cy="0"/>
        </a:xfrm>
      </p:grpSpPr>
      <p:grpSp>
        <p:nvGrpSpPr>
          <p:cNvPr id="270" name="Google Shape;270;p22"/>
          <p:cNvGrpSpPr/>
          <p:nvPr/>
        </p:nvGrpSpPr>
        <p:grpSpPr>
          <a:xfrm>
            <a:off x="525780" y="1704634"/>
            <a:ext cx="7533836" cy="7485085"/>
            <a:chOff x="0" y="0"/>
            <a:chExt cx="16191373" cy="13896287"/>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271" name="Google Shape;271;p22"/>
            <p:cNvSpPr/>
            <p:nvPr/>
          </p:nvSpPr>
          <p:spPr>
            <a:xfrm>
              <a:off x="31750" y="31750"/>
              <a:ext cx="16127873" cy="13832787"/>
            </a:xfrm>
            <a:custGeom>
              <a:avLst/>
              <a:gdLst/>
              <a:ahLst/>
              <a:cxnLst/>
              <a:rect l="l" t="t" r="r" b="b"/>
              <a:pathLst>
                <a:path w="16127873" h="13832787" extrusionOk="0">
                  <a:moveTo>
                    <a:pt x="16035162" y="13832787"/>
                  </a:moveTo>
                  <a:lnTo>
                    <a:pt x="92710" y="13832787"/>
                  </a:lnTo>
                  <a:cubicBezTo>
                    <a:pt x="41910" y="13832787"/>
                    <a:pt x="0" y="13790876"/>
                    <a:pt x="0" y="13740076"/>
                  </a:cubicBezTo>
                  <a:lnTo>
                    <a:pt x="0" y="92710"/>
                  </a:lnTo>
                  <a:cubicBezTo>
                    <a:pt x="0" y="41910"/>
                    <a:pt x="41910" y="0"/>
                    <a:pt x="92710" y="0"/>
                  </a:cubicBezTo>
                  <a:lnTo>
                    <a:pt x="16033893" y="0"/>
                  </a:lnTo>
                  <a:cubicBezTo>
                    <a:pt x="16084693" y="0"/>
                    <a:pt x="16126603" y="41910"/>
                    <a:pt x="16126603" y="92710"/>
                  </a:cubicBezTo>
                  <a:lnTo>
                    <a:pt x="16126603" y="13738806"/>
                  </a:lnTo>
                  <a:cubicBezTo>
                    <a:pt x="16127873" y="13790876"/>
                    <a:pt x="16085962" y="13832787"/>
                    <a:pt x="16035162" y="1383278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2"/>
            <p:cNvSpPr/>
            <p:nvPr/>
          </p:nvSpPr>
          <p:spPr>
            <a:xfrm>
              <a:off x="0" y="0"/>
              <a:ext cx="16191373" cy="13896287"/>
            </a:xfrm>
            <a:custGeom>
              <a:avLst/>
              <a:gdLst/>
              <a:ahLst/>
              <a:cxnLst/>
              <a:rect l="l" t="t" r="r" b="b"/>
              <a:pathLst>
                <a:path w="16191373" h="13896287" extrusionOk="0">
                  <a:moveTo>
                    <a:pt x="16066912" y="59690"/>
                  </a:moveTo>
                  <a:cubicBezTo>
                    <a:pt x="16102473" y="59690"/>
                    <a:pt x="16131682" y="88900"/>
                    <a:pt x="16131682" y="124460"/>
                  </a:cubicBezTo>
                  <a:lnTo>
                    <a:pt x="16131682" y="13771826"/>
                  </a:lnTo>
                  <a:cubicBezTo>
                    <a:pt x="16131682" y="13807387"/>
                    <a:pt x="16102473" y="13836596"/>
                    <a:pt x="16066912" y="13836596"/>
                  </a:cubicBezTo>
                  <a:lnTo>
                    <a:pt x="124460" y="13836596"/>
                  </a:lnTo>
                  <a:cubicBezTo>
                    <a:pt x="88900" y="13836596"/>
                    <a:pt x="59690" y="13807387"/>
                    <a:pt x="59690" y="13771826"/>
                  </a:cubicBezTo>
                  <a:lnTo>
                    <a:pt x="59690" y="124460"/>
                  </a:lnTo>
                  <a:cubicBezTo>
                    <a:pt x="59690" y="88900"/>
                    <a:pt x="88900" y="59690"/>
                    <a:pt x="124460" y="59690"/>
                  </a:cubicBezTo>
                  <a:lnTo>
                    <a:pt x="16066912" y="59690"/>
                  </a:lnTo>
                  <a:moveTo>
                    <a:pt x="16066912" y="0"/>
                  </a:moveTo>
                  <a:lnTo>
                    <a:pt x="124460" y="0"/>
                  </a:lnTo>
                  <a:cubicBezTo>
                    <a:pt x="55880" y="0"/>
                    <a:pt x="0" y="55880"/>
                    <a:pt x="0" y="124460"/>
                  </a:cubicBezTo>
                  <a:lnTo>
                    <a:pt x="0" y="13771826"/>
                  </a:lnTo>
                  <a:cubicBezTo>
                    <a:pt x="0" y="13840406"/>
                    <a:pt x="55880" y="13896287"/>
                    <a:pt x="124460" y="13896287"/>
                  </a:cubicBezTo>
                  <a:lnTo>
                    <a:pt x="16066912" y="13896287"/>
                  </a:lnTo>
                  <a:cubicBezTo>
                    <a:pt x="16135493" y="13896287"/>
                    <a:pt x="16191373" y="13840406"/>
                    <a:pt x="16191373" y="13771826"/>
                  </a:cubicBezTo>
                  <a:lnTo>
                    <a:pt x="16191373" y="124460"/>
                  </a:lnTo>
                  <a:cubicBezTo>
                    <a:pt x="16191373" y="55880"/>
                    <a:pt x="16135493" y="0"/>
                    <a:pt x="160669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7240069-DDC7-386D-CB8C-3679CF8C72E7}"/>
              </a:ext>
            </a:extLst>
          </p:cNvPr>
          <p:cNvSpPr txBox="1"/>
          <p:nvPr/>
        </p:nvSpPr>
        <p:spPr>
          <a:xfrm>
            <a:off x="540553" y="1721736"/>
            <a:ext cx="6774647" cy="7171194"/>
          </a:xfrm>
          <a:prstGeom prst="rect">
            <a:avLst/>
          </a:prstGeom>
          <a:noFill/>
        </p:spPr>
        <p:txBody>
          <a:bodyPr wrap="square">
            <a:spAutoFit/>
          </a:bodyPr>
          <a:lstStyle/>
          <a:p>
            <a:r>
              <a:rPr lang="en-US" sz="3200" b="1" dirty="0"/>
              <a:t>5.Home Ownership vs. Last Payment Date Stats:</a:t>
            </a:r>
          </a:p>
          <a:p>
            <a:endParaRPr lang="en-US" sz="3200" dirty="0"/>
          </a:p>
          <a:p>
            <a:pPr>
              <a:buFont typeface="Arial" panose="020B0604020202020204" pitchFamily="34" charset="0"/>
              <a:buChar char="•"/>
            </a:pPr>
            <a:r>
              <a:rPr lang="en-US" sz="2800" b="1" dirty="0"/>
              <a:t>Observation:</a:t>
            </a:r>
            <a:r>
              <a:rPr lang="en-US" sz="2800" dirty="0"/>
              <a:t> Homeownership status (Own, Rent, Mortgage) correlates with the timeliness of the last payment date. For instance, homeowners might show better payment consistency compared to renters.</a:t>
            </a:r>
          </a:p>
          <a:p>
            <a:endParaRPr lang="en-US" sz="2800" dirty="0"/>
          </a:p>
          <a:p>
            <a:pPr>
              <a:buFont typeface="Arial" panose="020B0604020202020204" pitchFamily="34" charset="0"/>
              <a:buChar char="•"/>
            </a:pPr>
            <a:r>
              <a:rPr lang="en-US" sz="2800" b="1" dirty="0"/>
              <a:t>Result:</a:t>
            </a:r>
            <a:r>
              <a:rPr lang="en-US" sz="2800" dirty="0"/>
              <a:t> Customers who own homes or have mortgages are generally more reliable in terms of making timely payments, which could be factored into the risk assessment and loan approval process</a:t>
            </a:r>
            <a:r>
              <a:rPr lang="en-US" dirty="0"/>
              <a:t>.</a:t>
            </a:r>
          </a:p>
        </p:txBody>
      </p:sp>
      <p:pic>
        <p:nvPicPr>
          <p:cNvPr id="6" name="Picture 5">
            <a:extLst>
              <a:ext uri="{FF2B5EF4-FFF2-40B4-BE49-F238E27FC236}">
                <a16:creationId xmlns:a16="http://schemas.microsoft.com/office/drawing/2014/main" id="{B602FAF6-2CF2-12E3-DC93-7157682CF606}"/>
              </a:ext>
            </a:extLst>
          </p:cNvPr>
          <p:cNvPicPr>
            <a:picLocks noChangeAspect="1"/>
          </p:cNvPicPr>
          <p:nvPr/>
        </p:nvPicPr>
        <p:blipFill>
          <a:blip r:embed="rId3"/>
          <a:stretch>
            <a:fillRect/>
          </a:stretch>
        </p:blipFill>
        <p:spPr>
          <a:xfrm>
            <a:off x="8813800" y="3403601"/>
            <a:ext cx="8356599" cy="4757260"/>
          </a:xfrm>
          <a:prstGeom prst="rect">
            <a:avLst/>
          </a:prstGeom>
        </p:spPr>
      </p:pic>
    </p:spTree>
    <p:extLst>
      <p:ext uri="{BB962C8B-B14F-4D97-AF65-F5344CB8AC3E}">
        <p14:creationId xmlns:p14="http://schemas.microsoft.com/office/powerpoint/2010/main" val="131076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5A939-B81B-41AA-A791-4B5557238413}"/>
              </a:ext>
            </a:extLst>
          </p:cNvPr>
          <p:cNvPicPr>
            <a:picLocks noChangeAspect="1"/>
          </p:cNvPicPr>
          <p:nvPr/>
        </p:nvPicPr>
        <p:blipFill>
          <a:blip r:embed="rId3"/>
          <a:stretch>
            <a:fillRect/>
          </a:stretch>
        </p:blipFill>
        <p:spPr>
          <a:xfrm>
            <a:off x="600235" y="1266690"/>
            <a:ext cx="6789778" cy="339103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a:extLst>
              <a:ext uri="{FF2B5EF4-FFF2-40B4-BE49-F238E27FC236}">
                <a16:creationId xmlns:a16="http://schemas.microsoft.com/office/drawing/2014/main" id="{197CA60E-97E9-414D-BB17-09C2E4C3854F}"/>
              </a:ext>
            </a:extLst>
          </p:cNvPr>
          <p:cNvPicPr>
            <a:picLocks noChangeAspect="1"/>
          </p:cNvPicPr>
          <p:nvPr/>
        </p:nvPicPr>
        <p:blipFill>
          <a:blip r:embed="rId4"/>
          <a:stretch>
            <a:fillRect/>
          </a:stretch>
        </p:blipFill>
        <p:spPr>
          <a:xfrm>
            <a:off x="9304885" y="6370184"/>
            <a:ext cx="6805141" cy="339103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TextBox 5">
            <a:extLst>
              <a:ext uri="{FF2B5EF4-FFF2-40B4-BE49-F238E27FC236}">
                <a16:creationId xmlns:a16="http://schemas.microsoft.com/office/drawing/2014/main" id="{E0C8CB65-994F-4F32-A137-1ED6809C983A}"/>
              </a:ext>
            </a:extLst>
          </p:cNvPr>
          <p:cNvSpPr txBox="1"/>
          <p:nvPr/>
        </p:nvSpPr>
        <p:spPr>
          <a:xfrm>
            <a:off x="62184" y="0"/>
            <a:ext cx="9529762" cy="830997"/>
          </a:xfrm>
          <a:prstGeom prst="rect">
            <a:avLst/>
          </a:prstGeom>
          <a:noFill/>
        </p:spPr>
        <p:txBody>
          <a:bodyPr wrap="square" rtlCol="0">
            <a:spAutoFit/>
          </a:bodyPr>
          <a:lstStyle/>
          <a:p>
            <a:pPr marL="685800" indent="-685800">
              <a:buFont typeface="Arial" panose="020B0604020202020204" pitchFamily="34" charset="0"/>
              <a:buChar char="•"/>
            </a:pPr>
            <a:r>
              <a:rPr lang="en-US" sz="4800" b="1" dirty="0">
                <a:highlight>
                  <a:srgbClr val="FFFF00"/>
                </a:highlight>
                <a:latin typeface="Gloucester MT Extra Condensed" panose="02030808020601010101" pitchFamily="18" charset="0"/>
                <a:cs typeface="Mongolian Baiti" panose="03000500000000000000" pitchFamily="66" charset="0"/>
              </a:rPr>
              <a:t>Year wise Loan Amount Status</a:t>
            </a:r>
            <a:endParaRPr lang="en-IN" sz="4800" b="1" dirty="0">
              <a:highlight>
                <a:srgbClr val="FFFF00"/>
              </a:highlight>
              <a:latin typeface="Gloucester MT Extra Condensed" panose="02030808020601010101" pitchFamily="18" charset="0"/>
              <a:cs typeface="Mongolian Baiti" panose="03000500000000000000" pitchFamily="66" charset="0"/>
            </a:endParaRPr>
          </a:p>
        </p:txBody>
      </p:sp>
      <p:sp>
        <p:nvSpPr>
          <p:cNvPr id="7" name="TextBox 6">
            <a:extLst>
              <a:ext uri="{FF2B5EF4-FFF2-40B4-BE49-F238E27FC236}">
                <a16:creationId xmlns:a16="http://schemas.microsoft.com/office/drawing/2014/main" id="{7D0C4DF8-4EB2-477B-B4F6-9DC8A7A38506}"/>
              </a:ext>
            </a:extLst>
          </p:cNvPr>
          <p:cNvSpPr txBox="1"/>
          <p:nvPr/>
        </p:nvSpPr>
        <p:spPr>
          <a:xfrm>
            <a:off x="8723266" y="5143500"/>
            <a:ext cx="9110392" cy="830997"/>
          </a:xfrm>
          <a:prstGeom prst="rect">
            <a:avLst/>
          </a:prstGeom>
          <a:noFill/>
        </p:spPr>
        <p:txBody>
          <a:bodyPr wrap="square" rtlCol="0">
            <a:spAutoFit/>
          </a:bodyPr>
          <a:lstStyle/>
          <a:p>
            <a:pPr marL="571500" indent="-571500">
              <a:buFont typeface="Arial" panose="020B0604020202020204" pitchFamily="34" charset="0"/>
              <a:buChar char="•"/>
            </a:pPr>
            <a:r>
              <a:rPr lang="en-US" sz="4800" b="1" dirty="0">
                <a:highlight>
                  <a:srgbClr val="FFFF00"/>
                </a:highlight>
                <a:latin typeface="Gloucester MT Extra Condensed" panose="02030808020601010101" pitchFamily="18" charset="0"/>
                <a:cs typeface="Mongolian Baiti" panose="03000500000000000000" pitchFamily="66" charset="0"/>
              </a:rPr>
              <a:t>Grade and Subgrade wise </a:t>
            </a:r>
            <a:r>
              <a:rPr lang="en-US" sz="4800" b="1" dirty="0" err="1">
                <a:highlight>
                  <a:srgbClr val="FFFF00"/>
                </a:highlight>
                <a:latin typeface="Gloucester MT Extra Condensed" panose="02030808020601010101" pitchFamily="18" charset="0"/>
                <a:cs typeface="Mongolian Baiti" panose="03000500000000000000" pitchFamily="66" charset="0"/>
              </a:rPr>
              <a:t>revol_bal</a:t>
            </a:r>
            <a:endParaRPr lang="en-IN" sz="4800" b="1" dirty="0">
              <a:highlight>
                <a:srgbClr val="FFFF00"/>
              </a:highlight>
              <a:latin typeface="Gloucester MT Extra Condensed" panose="02030808020601010101" pitchFamily="18" charset="0"/>
              <a:cs typeface="Mongolian Baiti" panose="03000500000000000000" pitchFamily="66" charset="0"/>
            </a:endParaRPr>
          </a:p>
        </p:txBody>
      </p:sp>
      <p:pic>
        <p:nvPicPr>
          <p:cNvPr id="9" name="Picture 8">
            <a:extLst>
              <a:ext uri="{FF2B5EF4-FFF2-40B4-BE49-F238E27FC236}">
                <a16:creationId xmlns:a16="http://schemas.microsoft.com/office/drawing/2014/main" id="{EE7441F8-B3A2-A76A-F3C5-40AA23184F3C}"/>
              </a:ext>
            </a:extLst>
          </p:cNvPr>
          <p:cNvPicPr>
            <a:picLocks noChangeAspect="1"/>
          </p:cNvPicPr>
          <p:nvPr/>
        </p:nvPicPr>
        <p:blipFill>
          <a:blip r:embed="rId5"/>
          <a:stretch>
            <a:fillRect/>
          </a:stretch>
        </p:blipFill>
        <p:spPr>
          <a:xfrm>
            <a:off x="10386708" y="1007178"/>
            <a:ext cx="7446950" cy="374063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Arrow: Right 9">
            <a:extLst>
              <a:ext uri="{FF2B5EF4-FFF2-40B4-BE49-F238E27FC236}">
                <a16:creationId xmlns:a16="http://schemas.microsoft.com/office/drawing/2014/main" id="{F93F2035-61BB-1C76-98DD-ABF9A26A976A}"/>
              </a:ext>
            </a:extLst>
          </p:cNvPr>
          <p:cNvSpPr/>
          <p:nvPr/>
        </p:nvSpPr>
        <p:spPr>
          <a:xfrm>
            <a:off x="7901292" y="2877495"/>
            <a:ext cx="2317128" cy="1077285"/>
          </a:xfrm>
          <a:prstGeom prst="rightArrow">
            <a:avLst>
              <a:gd name="adj1" fmla="val 40613"/>
              <a:gd name="adj2" fmla="val 5767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Black" panose="020B0A04020102020204" pitchFamily="34" charset="0"/>
              </a:rPr>
              <a:t>OUTPUT</a:t>
            </a:r>
            <a:endParaRPr lang="en-GB" sz="2400" b="1" dirty="0">
              <a:latin typeface="Arial Black" panose="020B0A04020102020204" pitchFamily="34" charset="0"/>
            </a:endParaRPr>
          </a:p>
        </p:txBody>
      </p:sp>
      <p:pic>
        <p:nvPicPr>
          <p:cNvPr id="13" name="Picture 12">
            <a:extLst>
              <a:ext uri="{FF2B5EF4-FFF2-40B4-BE49-F238E27FC236}">
                <a16:creationId xmlns:a16="http://schemas.microsoft.com/office/drawing/2014/main" id="{5FC85256-343D-B09F-0BDA-5A2C1AF3DCB0}"/>
              </a:ext>
            </a:extLst>
          </p:cNvPr>
          <p:cNvPicPr>
            <a:picLocks noChangeAspect="1"/>
          </p:cNvPicPr>
          <p:nvPr/>
        </p:nvPicPr>
        <p:blipFill>
          <a:blip r:embed="rId6"/>
          <a:stretch>
            <a:fillRect/>
          </a:stretch>
        </p:blipFill>
        <p:spPr>
          <a:xfrm>
            <a:off x="1211580" y="5974498"/>
            <a:ext cx="5417820" cy="425171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4" name="Arrow: Left 13">
            <a:extLst>
              <a:ext uri="{FF2B5EF4-FFF2-40B4-BE49-F238E27FC236}">
                <a16:creationId xmlns:a16="http://schemas.microsoft.com/office/drawing/2014/main" id="{053B551D-5219-1054-C7E6-C5C2CC00D9A8}"/>
              </a:ext>
            </a:extLst>
          </p:cNvPr>
          <p:cNvSpPr/>
          <p:nvPr/>
        </p:nvSpPr>
        <p:spPr>
          <a:xfrm>
            <a:off x="6629400" y="7264404"/>
            <a:ext cx="2125856" cy="1077285"/>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Black" panose="020B0A04020102020204" pitchFamily="34" charset="0"/>
              </a:rPr>
              <a:t>OUTPUT</a:t>
            </a:r>
            <a:endParaRPr lang="en-GB" sz="2400" b="1" dirty="0">
              <a:latin typeface="Arial Black" panose="020B0A04020102020204" pitchFamily="34" charset="0"/>
            </a:endParaRPr>
          </a:p>
        </p:txBody>
      </p:sp>
    </p:spTree>
    <p:extLst>
      <p:ext uri="{BB962C8B-B14F-4D97-AF65-F5344CB8AC3E}">
        <p14:creationId xmlns:p14="http://schemas.microsoft.com/office/powerpoint/2010/main" val="167268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92A479-1ADB-4471-AFFE-D4123949000B}"/>
              </a:ext>
            </a:extLst>
          </p:cNvPr>
          <p:cNvPicPr>
            <a:picLocks noChangeAspect="1"/>
          </p:cNvPicPr>
          <p:nvPr/>
        </p:nvPicPr>
        <p:blipFill>
          <a:blip r:embed="rId2"/>
          <a:stretch>
            <a:fillRect/>
          </a:stretch>
        </p:blipFill>
        <p:spPr>
          <a:xfrm>
            <a:off x="399573" y="1438140"/>
            <a:ext cx="7051131" cy="351753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a:extLst>
              <a:ext uri="{FF2B5EF4-FFF2-40B4-BE49-F238E27FC236}">
                <a16:creationId xmlns:a16="http://schemas.microsoft.com/office/drawing/2014/main" id="{73688F74-67FF-42EC-A78D-3EE7B1A70375}"/>
              </a:ext>
            </a:extLst>
          </p:cNvPr>
          <p:cNvPicPr>
            <a:picLocks noChangeAspect="1"/>
          </p:cNvPicPr>
          <p:nvPr/>
        </p:nvPicPr>
        <p:blipFill>
          <a:blip r:embed="rId3"/>
          <a:stretch>
            <a:fillRect/>
          </a:stretch>
        </p:blipFill>
        <p:spPr>
          <a:xfrm>
            <a:off x="11213078" y="5943600"/>
            <a:ext cx="6733385" cy="363474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TextBox 5">
            <a:extLst>
              <a:ext uri="{FF2B5EF4-FFF2-40B4-BE49-F238E27FC236}">
                <a16:creationId xmlns:a16="http://schemas.microsoft.com/office/drawing/2014/main" id="{63CAF2BC-BE0F-49BD-8E74-82A76DECEA4B}"/>
              </a:ext>
            </a:extLst>
          </p:cNvPr>
          <p:cNvSpPr txBox="1"/>
          <p:nvPr/>
        </p:nvSpPr>
        <p:spPr>
          <a:xfrm>
            <a:off x="-217647" y="228601"/>
            <a:ext cx="8744427" cy="769441"/>
          </a:xfrm>
          <a:prstGeom prst="rect">
            <a:avLst/>
          </a:prstGeom>
          <a:noFill/>
        </p:spPr>
        <p:txBody>
          <a:bodyPr wrap="square" rtlCol="0">
            <a:spAutoFit/>
          </a:bodyPr>
          <a:lstStyle/>
          <a:p>
            <a:pPr marL="571500" indent="-571500">
              <a:buFont typeface="Arial" panose="020B0604020202020204" pitchFamily="34" charset="0"/>
              <a:buChar char="•"/>
            </a:pPr>
            <a:r>
              <a:rPr lang="en-US" sz="4400" b="1" dirty="0">
                <a:highlight>
                  <a:srgbClr val="FFFF00"/>
                </a:highlight>
                <a:latin typeface="Gloucester MT Extra Condensed" panose="02030808020601010101" pitchFamily="18" charset="0"/>
              </a:rPr>
              <a:t>Total Payment for Verified &amp; Non Verified Status</a:t>
            </a:r>
            <a:endParaRPr lang="en-IN" sz="4400" b="1" dirty="0">
              <a:highlight>
                <a:srgbClr val="FFFF00"/>
              </a:highlight>
              <a:latin typeface="Gloucester MT Extra Condensed" panose="02030808020601010101" pitchFamily="18" charset="0"/>
            </a:endParaRPr>
          </a:p>
        </p:txBody>
      </p:sp>
      <p:sp>
        <p:nvSpPr>
          <p:cNvPr id="7" name="TextBox 6">
            <a:extLst>
              <a:ext uri="{FF2B5EF4-FFF2-40B4-BE49-F238E27FC236}">
                <a16:creationId xmlns:a16="http://schemas.microsoft.com/office/drawing/2014/main" id="{39B45155-C7F5-48D5-B422-4CC3645C9B7D}"/>
              </a:ext>
            </a:extLst>
          </p:cNvPr>
          <p:cNvSpPr txBox="1"/>
          <p:nvPr/>
        </p:nvSpPr>
        <p:spPr>
          <a:xfrm>
            <a:off x="10287655" y="4758779"/>
            <a:ext cx="7186612" cy="769441"/>
          </a:xfrm>
          <a:prstGeom prst="rect">
            <a:avLst/>
          </a:prstGeom>
          <a:noFill/>
        </p:spPr>
        <p:txBody>
          <a:bodyPr wrap="square" rtlCol="0">
            <a:spAutoFit/>
          </a:bodyPr>
          <a:lstStyle/>
          <a:p>
            <a:pPr marL="571500" indent="-571500">
              <a:buFont typeface="Arial" panose="020B0604020202020204" pitchFamily="34" charset="0"/>
              <a:buChar char="•"/>
            </a:pPr>
            <a:r>
              <a:rPr lang="en-US" sz="4400" b="1" dirty="0">
                <a:highlight>
                  <a:srgbClr val="FFFF00"/>
                </a:highlight>
                <a:latin typeface="Gloucester MT Extra Condensed" panose="02030808020601010101" pitchFamily="18" charset="0"/>
              </a:rPr>
              <a:t>State  wise and Month wise loan status</a:t>
            </a:r>
            <a:endParaRPr lang="en-IN" sz="4400" b="1" dirty="0">
              <a:highlight>
                <a:srgbClr val="FFFF00"/>
              </a:highlight>
              <a:latin typeface="Gloucester MT Extra Condensed" panose="02030808020601010101" pitchFamily="18" charset="0"/>
            </a:endParaRPr>
          </a:p>
        </p:txBody>
      </p:sp>
      <p:pic>
        <p:nvPicPr>
          <p:cNvPr id="4" name="Picture 3">
            <a:extLst>
              <a:ext uri="{FF2B5EF4-FFF2-40B4-BE49-F238E27FC236}">
                <a16:creationId xmlns:a16="http://schemas.microsoft.com/office/drawing/2014/main" id="{2F9EFA3B-F695-753F-024F-7FE84E3F8994}"/>
              </a:ext>
            </a:extLst>
          </p:cNvPr>
          <p:cNvPicPr>
            <a:picLocks noChangeAspect="1"/>
          </p:cNvPicPr>
          <p:nvPr/>
        </p:nvPicPr>
        <p:blipFill>
          <a:blip r:embed="rId4"/>
          <a:stretch>
            <a:fillRect/>
          </a:stretch>
        </p:blipFill>
        <p:spPr>
          <a:xfrm>
            <a:off x="10499995" y="1378022"/>
            <a:ext cx="6761931" cy="296537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Arrow: Right 7">
            <a:extLst>
              <a:ext uri="{FF2B5EF4-FFF2-40B4-BE49-F238E27FC236}">
                <a16:creationId xmlns:a16="http://schemas.microsoft.com/office/drawing/2014/main" id="{9F66E851-2E19-FE25-D56D-3BEB8E9D1609}"/>
              </a:ext>
            </a:extLst>
          </p:cNvPr>
          <p:cNvSpPr/>
          <p:nvPr/>
        </p:nvSpPr>
        <p:spPr>
          <a:xfrm>
            <a:off x="7985436" y="2860710"/>
            <a:ext cx="2317128" cy="1077285"/>
          </a:xfrm>
          <a:prstGeom prst="rightArrow">
            <a:avLst>
              <a:gd name="adj1" fmla="val 40613"/>
              <a:gd name="adj2" fmla="val 5767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Black" panose="020B0A04020102020204" pitchFamily="34" charset="0"/>
              </a:rPr>
              <a:t>OUTPUT</a:t>
            </a:r>
            <a:endParaRPr lang="en-GB" sz="2400" b="1" dirty="0">
              <a:latin typeface="Arial Black" panose="020B0A04020102020204" pitchFamily="34" charset="0"/>
            </a:endParaRPr>
          </a:p>
        </p:txBody>
      </p:sp>
      <p:sp>
        <p:nvSpPr>
          <p:cNvPr id="9" name="Arrow: Left 8">
            <a:extLst>
              <a:ext uri="{FF2B5EF4-FFF2-40B4-BE49-F238E27FC236}">
                <a16:creationId xmlns:a16="http://schemas.microsoft.com/office/drawing/2014/main" id="{63883581-45AD-F48F-CDF2-AABB710A130E}"/>
              </a:ext>
            </a:extLst>
          </p:cNvPr>
          <p:cNvSpPr/>
          <p:nvPr/>
        </p:nvSpPr>
        <p:spPr>
          <a:xfrm>
            <a:off x="8550621" y="7222327"/>
            <a:ext cx="2125856" cy="1077285"/>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Black" panose="020B0A04020102020204" pitchFamily="34" charset="0"/>
              </a:rPr>
              <a:t>OUTPUT</a:t>
            </a:r>
            <a:endParaRPr lang="en-GB" sz="2400" b="1" dirty="0">
              <a:latin typeface="Arial Black" panose="020B0A04020102020204" pitchFamily="34" charset="0"/>
            </a:endParaRPr>
          </a:p>
        </p:txBody>
      </p:sp>
      <p:pic>
        <p:nvPicPr>
          <p:cNvPr id="15" name="Picture 14">
            <a:extLst>
              <a:ext uri="{FF2B5EF4-FFF2-40B4-BE49-F238E27FC236}">
                <a16:creationId xmlns:a16="http://schemas.microsoft.com/office/drawing/2014/main" id="{31B42546-8580-9CDA-1270-FA83F1585F01}"/>
              </a:ext>
            </a:extLst>
          </p:cNvPr>
          <p:cNvPicPr>
            <a:picLocks noChangeAspect="1"/>
          </p:cNvPicPr>
          <p:nvPr/>
        </p:nvPicPr>
        <p:blipFill>
          <a:blip r:embed="rId5"/>
          <a:stretch>
            <a:fillRect/>
          </a:stretch>
        </p:blipFill>
        <p:spPr>
          <a:xfrm>
            <a:off x="87831" y="5699814"/>
            <a:ext cx="4154566" cy="43434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7" name="Picture 16">
            <a:extLst>
              <a:ext uri="{FF2B5EF4-FFF2-40B4-BE49-F238E27FC236}">
                <a16:creationId xmlns:a16="http://schemas.microsoft.com/office/drawing/2014/main" id="{D076FBD9-2A98-CA38-F992-513DB3727182}"/>
              </a:ext>
            </a:extLst>
          </p:cNvPr>
          <p:cNvPicPr>
            <a:picLocks noChangeAspect="1"/>
          </p:cNvPicPr>
          <p:nvPr/>
        </p:nvPicPr>
        <p:blipFill>
          <a:blip r:embed="rId6"/>
          <a:stretch>
            <a:fillRect/>
          </a:stretch>
        </p:blipFill>
        <p:spPr>
          <a:xfrm>
            <a:off x="4306318" y="5622472"/>
            <a:ext cx="4116461" cy="449808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3843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15015A-53BE-4095-8287-10DDCEA0A5CA}"/>
              </a:ext>
            </a:extLst>
          </p:cNvPr>
          <p:cNvPicPr>
            <a:picLocks noChangeAspect="1"/>
          </p:cNvPicPr>
          <p:nvPr/>
        </p:nvPicPr>
        <p:blipFill>
          <a:blip r:embed="rId2"/>
          <a:stretch>
            <a:fillRect/>
          </a:stretch>
        </p:blipFill>
        <p:spPr>
          <a:xfrm>
            <a:off x="447041" y="2155573"/>
            <a:ext cx="7532909" cy="399376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TextBox 3">
            <a:extLst>
              <a:ext uri="{FF2B5EF4-FFF2-40B4-BE49-F238E27FC236}">
                <a16:creationId xmlns:a16="http://schemas.microsoft.com/office/drawing/2014/main" id="{C0653608-6CBD-4011-A6FD-2D9595996CC2}"/>
              </a:ext>
            </a:extLst>
          </p:cNvPr>
          <p:cNvSpPr txBox="1"/>
          <p:nvPr/>
        </p:nvSpPr>
        <p:spPr>
          <a:xfrm>
            <a:off x="0" y="801190"/>
            <a:ext cx="12046857" cy="769441"/>
          </a:xfrm>
          <a:prstGeom prst="rect">
            <a:avLst/>
          </a:prstGeom>
          <a:noFill/>
        </p:spPr>
        <p:txBody>
          <a:bodyPr wrap="square" rtlCol="0">
            <a:spAutoFit/>
          </a:bodyPr>
          <a:lstStyle/>
          <a:p>
            <a:pPr marL="571500" indent="-571500">
              <a:buFont typeface="Arial" panose="020B0604020202020204" pitchFamily="34" charset="0"/>
              <a:buChar char="•"/>
            </a:pPr>
            <a:r>
              <a:rPr lang="en-US" sz="4400" b="1" dirty="0">
                <a:highlight>
                  <a:srgbClr val="FFFF00"/>
                </a:highlight>
                <a:latin typeface="Gloucester MT Extra Condensed" panose="02030808020601010101" pitchFamily="18" charset="0"/>
              </a:rPr>
              <a:t>Home Ownership Vs Last payment date status</a:t>
            </a:r>
            <a:endParaRPr lang="en-IN" sz="4400" b="1" dirty="0">
              <a:highlight>
                <a:srgbClr val="FFFF00"/>
              </a:highlight>
              <a:latin typeface="Gloucester MT Extra Condensed" panose="02030808020601010101" pitchFamily="18" charset="0"/>
            </a:endParaRPr>
          </a:p>
        </p:txBody>
      </p:sp>
      <p:pic>
        <p:nvPicPr>
          <p:cNvPr id="5" name="Picture 4">
            <a:extLst>
              <a:ext uri="{FF2B5EF4-FFF2-40B4-BE49-F238E27FC236}">
                <a16:creationId xmlns:a16="http://schemas.microsoft.com/office/drawing/2014/main" id="{C6053152-5D73-E831-AA8B-4546F701C241}"/>
              </a:ext>
            </a:extLst>
          </p:cNvPr>
          <p:cNvPicPr>
            <a:picLocks noChangeAspect="1"/>
          </p:cNvPicPr>
          <p:nvPr/>
        </p:nvPicPr>
        <p:blipFill>
          <a:blip r:embed="rId3"/>
          <a:stretch>
            <a:fillRect/>
          </a:stretch>
        </p:blipFill>
        <p:spPr>
          <a:xfrm>
            <a:off x="11039471" y="1826861"/>
            <a:ext cx="6801488" cy="46511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Arrow: Right 5">
            <a:extLst>
              <a:ext uri="{FF2B5EF4-FFF2-40B4-BE49-F238E27FC236}">
                <a16:creationId xmlns:a16="http://schemas.microsoft.com/office/drawing/2014/main" id="{77AAB0B8-AA52-C947-AD58-625B4940430B}"/>
              </a:ext>
            </a:extLst>
          </p:cNvPr>
          <p:cNvSpPr/>
          <p:nvPr/>
        </p:nvSpPr>
        <p:spPr>
          <a:xfrm>
            <a:off x="8518149" y="3426135"/>
            <a:ext cx="2317128" cy="1077285"/>
          </a:xfrm>
          <a:prstGeom prst="rightArrow">
            <a:avLst>
              <a:gd name="adj1" fmla="val 40613"/>
              <a:gd name="adj2" fmla="val 5767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Black" panose="020B0A04020102020204" pitchFamily="34" charset="0"/>
              </a:rPr>
              <a:t>OUTPUT</a:t>
            </a:r>
            <a:endParaRPr lang="en-GB" sz="2400" b="1" dirty="0">
              <a:latin typeface="Arial Black" panose="020B0A04020102020204" pitchFamily="34" charset="0"/>
            </a:endParaRPr>
          </a:p>
        </p:txBody>
      </p:sp>
    </p:spTree>
    <p:extLst>
      <p:ext uri="{BB962C8B-B14F-4D97-AF65-F5344CB8AC3E}">
        <p14:creationId xmlns:p14="http://schemas.microsoft.com/office/powerpoint/2010/main" val="56558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A90560-796F-4342-B321-316E012C7F25}"/>
              </a:ext>
            </a:extLst>
          </p:cNvPr>
          <p:cNvPicPr>
            <a:picLocks noChangeAspect="1"/>
          </p:cNvPicPr>
          <p:nvPr/>
        </p:nvPicPr>
        <p:blipFill>
          <a:blip r:embed="rId3"/>
          <a:stretch>
            <a:fillRect/>
          </a:stretch>
        </p:blipFill>
        <p:spPr>
          <a:xfrm>
            <a:off x="0" y="1015664"/>
            <a:ext cx="18288000" cy="9271336"/>
          </a:xfrm>
          <a:prstGeom prst="rect">
            <a:avLst/>
          </a:prstGeom>
        </p:spPr>
      </p:pic>
      <p:sp>
        <p:nvSpPr>
          <p:cNvPr id="8" name="TextBox 7">
            <a:extLst>
              <a:ext uri="{FF2B5EF4-FFF2-40B4-BE49-F238E27FC236}">
                <a16:creationId xmlns:a16="http://schemas.microsoft.com/office/drawing/2014/main" id="{E1CAB793-5AA6-4A7F-846A-22DFFB5ACA15}"/>
              </a:ext>
            </a:extLst>
          </p:cNvPr>
          <p:cNvSpPr txBox="1"/>
          <p:nvPr/>
        </p:nvSpPr>
        <p:spPr>
          <a:xfrm>
            <a:off x="0" y="0"/>
            <a:ext cx="18288000" cy="1015663"/>
          </a:xfrm>
          <a:prstGeom prst="rect">
            <a:avLst/>
          </a:prstGeom>
          <a:solidFill>
            <a:schemeClr val="accent6">
              <a:lumMod val="20000"/>
              <a:lumOff val="80000"/>
            </a:schemeClr>
          </a:solidFill>
        </p:spPr>
        <p:txBody>
          <a:bodyPr wrap="square" rtlCol="0">
            <a:spAutoFit/>
          </a:bodyPr>
          <a:lstStyle/>
          <a:p>
            <a:pPr algn="ctr"/>
            <a:r>
              <a:rPr lang="en-US" sz="6000" b="1" dirty="0">
                <a:solidFill>
                  <a:srgbClr val="FF3300"/>
                </a:solidFill>
                <a:latin typeface="Mongolian Baiti" panose="03000500000000000000" pitchFamily="66" charset="0"/>
                <a:cs typeface="Mongolian Baiti" panose="03000500000000000000" pitchFamily="66" charset="0"/>
              </a:rPr>
              <a:t>EXCEL DASHBOARD</a:t>
            </a:r>
            <a:endParaRPr lang="en-IN" sz="6000" b="1" dirty="0">
              <a:solidFill>
                <a:srgbClr val="FF3300"/>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24696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8955CB-595F-43CC-9CB2-CC9036F08279}"/>
              </a:ext>
            </a:extLst>
          </p:cNvPr>
          <p:cNvSpPr/>
          <p:nvPr/>
        </p:nvSpPr>
        <p:spPr>
          <a:xfrm>
            <a:off x="1" y="1"/>
            <a:ext cx="18288000" cy="158591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0"/>
                <a:solidFill>
                  <a:schemeClr val="tx1"/>
                </a:solidFill>
                <a:effectLst>
                  <a:outerShdw blurRad="38100" dist="19050" dir="2700000" algn="tl" rotWithShape="0">
                    <a:schemeClr val="dk1">
                      <a:alpha val="40000"/>
                    </a:schemeClr>
                  </a:outerShdw>
                </a:effectLst>
                <a:latin typeface="Mongolian Baiti" panose="03000500000000000000" pitchFamily="66" charset="0"/>
                <a:cs typeface="Mongolian Baiti" panose="03000500000000000000" pitchFamily="66" charset="0"/>
              </a:rPr>
              <a:t>POWER BI DASHBOARD</a:t>
            </a:r>
            <a:endParaRPr lang="en-IN" sz="6000" b="1" dirty="0">
              <a:ln w="0"/>
              <a:solidFill>
                <a:schemeClr val="tx1"/>
              </a:solidFill>
              <a:effectLst>
                <a:outerShdw blurRad="38100" dist="19050" dir="2700000" algn="tl" rotWithShape="0">
                  <a:schemeClr val="dk1">
                    <a:alpha val="40000"/>
                  </a:schemeClr>
                </a:outerShdw>
              </a:effectLst>
              <a:latin typeface="Mongolian Baiti" panose="03000500000000000000" pitchFamily="66" charset="0"/>
              <a:cs typeface="Mongolian Baiti" panose="03000500000000000000" pitchFamily="66" charset="0"/>
            </a:endParaRPr>
          </a:p>
        </p:txBody>
      </p:sp>
      <p:pic>
        <p:nvPicPr>
          <p:cNvPr id="4" name="Picture 3">
            <a:extLst>
              <a:ext uri="{FF2B5EF4-FFF2-40B4-BE49-F238E27FC236}">
                <a16:creationId xmlns:a16="http://schemas.microsoft.com/office/drawing/2014/main" id="{6C8DC020-AEAA-4A93-B88F-21D477121E91}"/>
              </a:ext>
            </a:extLst>
          </p:cNvPr>
          <p:cNvPicPr>
            <a:picLocks noChangeAspect="1"/>
          </p:cNvPicPr>
          <p:nvPr/>
        </p:nvPicPr>
        <p:blipFill>
          <a:blip r:embed="rId2"/>
          <a:stretch>
            <a:fillRect/>
          </a:stretch>
        </p:blipFill>
        <p:spPr>
          <a:xfrm>
            <a:off x="0" y="1585913"/>
            <a:ext cx="18287999" cy="8171542"/>
          </a:xfrm>
          <a:prstGeom prst="rect">
            <a:avLst/>
          </a:prstGeom>
        </p:spPr>
      </p:pic>
    </p:spTree>
    <p:extLst>
      <p:ext uri="{BB962C8B-B14F-4D97-AF65-F5344CB8AC3E}">
        <p14:creationId xmlns:p14="http://schemas.microsoft.com/office/powerpoint/2010/main" val="152961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1E0123-2B1D-414F-AB0B-0A78A5CFE046}"/>
              </a:ext>
            </a:extLst>
          </p:cNvPr>
          <p:cNvSpPr txBox="1"/>
          <p:nvPr/>
        </p:nvSpPr>
        <p:spPr>
          <a:xfrm>
            <a:off x="277178" y="890460"/>
            <a:ext cx="17733644" cy="8404480"/>
          </a:xfrm>
          <a:prstGeom prst="rect">
            <a:avLst/>
          </a:prstGeom>
          <a:gradFill>
            <a:gsLst>
              <a:gs pos="85000">
                <a:schemeClr val="accent1">
                  <a:lumMod val="67000"/>
                </a:schemeClr>
              </a:gs>
              <a:gs pos="0">
                <a:srgbClr val="0070C0"/>
              </a:gs>
              <a:gs pos="100000">
                <a:schemeClr val="accent1">
                  <a:lumMod val="60000"/>
                  <a:lumOff val="40000"/>
                </a:schemeClr>
              </a:gs>
            </a:gsLst>
            <a:lin ang="16200000" scaled="1"/>
          </a:gradFill>
          <a:ln>
            <a:solidFill>
              <a:schemeClr val="accent1"/>
            </a:solidFill>
          </a:ln>
        </p:spPr>
        <p:txBody>
          <a:bodyPr wrap="square">
            <a:spAutoFit/>
          </a:bodyPr>
          <a:lstStyle/>
          <a:p>
            <a:pPr marL="114300" indent="0">
              <a:buNone/>
            </a:pPr>
            <a:r>
              <a:rPr lang="en-US" sz="4800" b="1" dirty="0">
                <a:latin typeface="Mongolian Baiti" panose="03000500000000000000" pitchFamily="66" charset="0"/>
                <a:cs typeface="Mongolian Baiti" panose="03000500000000000000" pitchFamily="66" charset="0"/>
              </a:rPr>
              <a:t>PRESENTED BY</a:t>
            </a:r>
            <a:r>
              <a:rPr lang="en-US" sz="4800" b="1" dirty="0"/>
              <a:t> :</a:t>
            </a:r>
          </a:p>
          <a:p>
            <a:pPr marL="342900" indent="-342900">
              <a:lnSpc>
                <a:spcPct val="150000"/>
              </a:lnSpc>
              <a:buFont typeface="Wingdings" panose="05000000000000000000" pitchFamily="2" charset="2"/>
              <a:buChar char="Ø"/>
            </a:pPr>
            <a:r>
              <a:rPr lang="en-IN" sz="5400" b="1" dirty="0">
                <a:solidFill>
                  <a:schemeClr val="bg1"/>
                </a:solidFill>
                <a:latin typeface="Mongolian Baiti" panose="03000500000000000000" pitchFamily="66" charset="0"/>
                <a:cs typeface="Mongolian Baiti" panose="03000500000000000000" pitchFamily="66" charset="0"/>
              </a:rPr>
              <a:t>Fathima </a:t>
            </a:r>
            <a:r>
              <a:rPr lang="en-IN" sz="5400" b="1" dirty="0" err="1">
                <a:solidFill>
                  <a:schemeClr val="bg1"/>
                </a:solidFill>
                <a:latin typeface="Mongolian Baiti" panose="03000500000000000000" pitchFamily="66" charset="0"/>
                <a:cs typeface="Mongolian Baiti" panose="03000500000000000000" pitchFamily="66" charset="0"/>
              </a:rPr>
              <a:t>Ansiya</a:t>
            </a:r>
            <a:r>
              <a:rPr lang="en-IN" sz="5400" b="1" dirty="0">
                <a:solidFill>
                  <a:schemeClr val="bg1"/>
                </a:solidFill>
                <a:latin typeface="Mongolian Baiti" panose="03000500000000000000" pitchFamily="66" charset="0"/>
                <a:cs typeface="Mongolian Baiti" panose="03000500000000000000" pitchFamily="66" charset="0"/>
              </a:rPr>
              <a:t>. K</a:t>
            </a:r>
          </a:p>
          <a:p>
            <a:pPr marL="342900" indent="-342900">
              <a:lnSpc>
                <a:spcPct val="150000"/>
              </a:lnSpc>
              <a:buFont typeface="Wingdings" panose="05000000000000000000" pitchFamily="2" charset="2"/>
              <a:buChar char="Ø"/>
            </a:pPr>
            <a:r>
              <a:rPr lang="en-IN" sz="5400" b="1" dirty="0">
                <a:solidFill>
                  <a:schemeClr val="bg1"/>
                </a:solidFill>
                <a:latin typeface="Mongolian Baiti" panose="03000500000000000000" pitchFamily="66" charset="0"/>
                <a:cs typeface="Mongolian Baiti" panose="03000500000000000000" pitchFamily="66" charset="0"/>
              </a:rPr>
              <a:t>Prachi Saraf </a:t>
            </a:r>
          </a:p>
          <a:p>
            <a:pPr marL="342900" indent="-342900">
              <a:lnSpc>
                <a:spcPct val="150000"/>
              </a:lnSpc>
              <a:buFont typeface="Wingdings" panose="05000000000000000000" pitchFamily="2" charset="2"/>
              <a:buChar char="Ø"/>
            </a:pPr>
            <a:r>
              <a:rPr lang="en-IN" sz="5400" b="1" dirty="0" err="1">
                <a:solidFill>
                  <a:schemeClr val="bg1"/>
                </a:solidFill>
                <a:latin typeface="Mongolian Baiti" panose="03000500000000000000" pitchFamily="66" charset="0"/>
                <a:cs typeface="Mongolian Baiti" panose="03000500000000000000" pitchFamily="66" charset="0"/>
              </a:rPr>
              <a:t>Kishan</a:t>
            </a:r>
            <a:r>
              <a:rPr lang="en-IN" sz="5400" b="1" dirty="0">
                <a:solidFill>
                  <a:schemeClr val="bg1"/>
                </a:solidFill>
                <a:latin typeface="Mongolian Baiti" panose="03000500000000000000" pitchFamily="66" charset="0"/>
                <a:cs typeface="Mongolian Baiti" panose="03000500000000000000" pitchFamily="66" charset="0"/>
              </a:rPr>
              <a:t>  </a:t>
            </a:r>
            <a:r>
              <a:rPr lang="en-IN" sz="5400" b="1" dirty="0" err="1">
                <a:solidFill>
                  <a:schemeClr val="bg1"/>
                </a:solidFill>
                <a:latin typeface="Mongolian Baiti" panose="03000500000000000000" pitchFamily="66" charset="0"/>
                <a:cs typeface="Mongolian Baiti" panose="03000500000000000000" pitchFamily="66" charset="0"/>
              </a:rPr>
              <a:t>Kabadi</a:t>
            </a:r>
            <a:r>
              <a:rPr lang="en-IN" sz="5400" b="1" dirty="0">
                <a:solidFill>
                  <a:schemeClr val="bg1"/>
                </a:solidFill>
                <a:latin typeface="Mongolian Baiti" panose="03000500000000000000" pitchFamily="66" charset="0"/>
                <a:cs typeface="Mongolian Baiti" panose="03000500000000000000" pitchFamily="66" charset="0"/>
              </a:rPr>
              <a:t> </a:t>
            </a:r>
          </a:p>
          <a:p>
            <a:pPr marL="342900" indent="-342900">
              <a:lnSpc>
                <a:spcPct val="150000"/>
              </a:lnSpc>
              <a:buFont typeface="Wingdings" panose="05000000000000000000" pitchFamily="2" charset="2"/>
              <a:buChar char="Ø"/>
            </a:pPr>
            <a:r>
              <a:rPr lang="en-IN" sz="5400" b="1" dirty="0" err="1">
                <a:solidFill>
                  <a:schemeClr val="bg1"/>
                </a:solidFill>
                <a:latin typeface="Mongolian Baiti" panose="03000500000000000000" pitchFamily="66" charset="0"/>
                <a:cs typeface="Mongolian Baiti" panose="03000500000000000000" pitchFamily="66" charset="0"/>
              </a:rPr>
              <a:t>Hazari</a:t>
            </a:r>
            <a:r>
              <a:rPr lang="en-IN" sz="5400" b="1" dirty="0">
                <a:solidFill>
                  <a:schemeClr val="bg1"/>
                </a:solidFill>
                <a:latin typeface="Mongolian Baiti" panose="03000500000000000000" pitchFamily="66" charset="0"/>
                <a:cs typeface="Mongolian Baiti" panose="03000500000000000000" pitchFamily="66" charset="0"/>
              </a:rPr>
              <a:t>  </a:t>
            </a:r>
            <a:r>
              <a:rPr lang="en-IN" sz="5400" b="1" dirty="0" err="1">
                <a:solidFill>
                  <a:schemeClr val="bg1"/>
                </a:solidFill>
                <a:latin typeface="Mongolian Baiti" panose="03000500000000000000" pitchFamily="66" charset="0"/>
                <a:cs typeface="Mongolian Baiti" panose="03000500000000000000" pitchFamily="66" charset="0"/>
              </a:rPr>
              <a:t>Indraraj</a:t>
            </a:r>
            <a:r>
              <a:rPr lang="en-IN" sz="5400" b="1" dirty="0">
                <a:solidFill>
                  <a:schemeClr val="bg1"/>
                </a:solidFill>
                <a:latin typeface="Mongolian Baiti" panose="03000500000000000000" pitchFamily="66" charset="0"/>
                <a:cs typeface="Mongolian Baiti" panose="03000500000000000000" pitchFamily="66" charset="0"/>
              </a:rPr>
              <a:t> Gupta</a:t>
            </a:r>
          </a:p>
          <a:p>
            <a:pPr marL="342900" indent="-342900">
              <a:lnSpc>
                <a:spcPct val="150000"/>
              </a:lnSpc>
              <a:buFont typeface="Wingdings" panose="05000000000000000000" pitchFamily="2" charset="2"/>
              <a:buChar char="Ø"/>
            </a:pPr>
            <a:r>
              <a:rPr lang="en-IN" sz="5400" b="1" dirty="0">
                <a:solidFill>
                  <a:schemeClr val="bg1"/>
                </a:solidFill>
                <a:latin typeface="Mongolian Baiti" panose="03000500000000000000" pitchFamily="66" charset="0"/>
                <a:cs typeface="Mongolian Baiti" panose="03000500000000000000" pitchFamily="66" charset="0"/>
              </a:rPr>
              <a:t>Asila  Zaib </a:t>
            </a:r>
          </a:p>
          <a:p>
            <a:pPr marL="342900" indent="-342900">
              <a:lnSpc>
                <a:spcPct val="150000"/>
              </a:lnSpc>
              <a:buFont typeface="Wingdings" panose="05000000000000000000" pitchFamily="2" charset="2"/>
              <a:buChar char="Ø"/>
            </a:pPr>
            <a:r>
              <a:rPr lang="en-IN" sz="5400" b="1" dirty="0" err="1">
                <a:solidFill>
                  <a:schemeClr val="bg1"/>
                </a:solidFill>
                <a:latin typeface="Mongolian Baiti" panose="03000500000000000000" pitchFamily="66" charset="0"/>
                <a:cs typeface="Mongolian Baiti" panose="03000500000000000000" pitchFamily="66" charset="0"/>
              </a:rPr>
              <a:t>Subhankar</a:t>
            </a:r>
            <a:r>
              <a:rPr lang="en-IN" sz="5400" b="1" dirty="0">
                <a:solidFill>
                  <a:schemeClr val="bg1"/>
                </a:solidFill>
                <a:latin typeface="Mongolian Baiti" panose="03000500000000000000" pitchFamily="66" charset="0"/>
                <a:cs typeface="Mongolian Baiti" panose="03000500000000000000" pitchFamily="66" charset="0"/>
              </a:rPr>
              <a:t> Mohanty</a:t>
            </a:r>
            <a:r>
              <a:rPr lang="en-IN" sz="5400" b="1" dirty="0">
                <a:solidFill>
                  <a:schemeClr val="bg1"/>
                </a:solidFill>
                <a:latin typeface="Times New Roman" panose="02020603050405020304" pitchFamily="18" charset="0"/>
                <a:cs typeface="Times New Roman" panose="02020603050405020304" pitchFamily="18" charset="0"/>
              </a:rPr>
              <a:t>   </a:t>
            </a:r>
            <a:r>
              <a:rPr lang="en-IN" sz="6600" b="1" dirty="0">
                <a:solidFill>
                  <a:schemeClr val="bg1"/>
                </a:solidFill>
                <a:latin typeface="Times New Roman" panose="02020603050405020304" pitchFamily="18" charset="0"/>
                <a:cs typeface="Times New Roman" panose="02020603050405020304" pitchFamily="18" charset="0"/>
              </a:rPr>
              <a:t>  </a:t>
            </a:r>
            <a:r>
              <a:rPr lang="en-IN" sz="6600" b="1" dirty="0">
                <a:solidFill>
                  <a:schemeClr val="accent1">
                    <a:lumMod val="75000"/>
                  </a:schemeClr>
                </a:solidFill>
                <a:latin typeface="Times New Roman" panose="02020603050405020304" pitchFamily="18" charset="0"/>
                <a:cs typeface="Times New Roman" panose="02020603050405020304" pitchFamily="18" charset="0"/>
              </a:rPr>
              <a:t>    </a:t>
            </a:r>
            <a:r>
              <a:rPr lang="en-IN" sz="4000" b="1" dirty="0">
                <a:solidFill>
                  <a:schemeClr val="tx1">
                    <a:lumMod val="95000"/>
                    <a:lumOff val="5000"/>
                  </a:schemeClr>
                </a:solidFill>
                <a:latin typeface="Mongolian Baiti" panose="03000500000000000000" pitchFamily="66" charset="0"/>
                <a:cs typeface="Mongolian Baiti" panose="03000500000000000000" pitchFamily="66" charset="0"/>
              </a:rPr>
              <a:t>MENTOR : NANDHANA.</a:t>
            </a:r>
            <a:r>
              <a:rPr lang="en-IN" sz="4400" b="1" dirty="0">
                <a:solidFill>
                  <a:schemeClr val="tx1">
                    <a:lumMod val="95000"/>
                    <a:lumOff val="5000"/>
                  </a:schemeClr>
                </a:solidFill>
                <a:latin typeface="Mongolian Baiti" panose="03000500000000000000" pitchFamily="66" charset="0"/>
                <a:cs typeface="Mongolian Baiti" panose="03000500000000000000" pitchFamily="66" charset="0"/>
              </a:rPr>
              <a:t>R</a:t>
            </a:r>
          </a:p>
        </p:txBody>
      </p:sp>
      <p:pic>
        <p:nvPicPr>
          <p:cNvPr id="1026" name="Picture 2" descr="People icon">
            <a:extLst>
              <a:ext uri="{FF2B5EF4-FFF2-40B4-BE49-F238E27FC236}">
                <a16:creationId xmlns:a16="http://schemas.microsoft.com/office/drawing/2014/main" id="{B30BA5F3-DB56-496E-73C9-DE8DC0B18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8600" y="2679700"/>
            <a:ext cx="4089400" cy="4089400"/>
          </a:xfrm>
          <a:prstGeom prst="rect">
            <a:avLst/>
          </a:prstGeom>
          <a:noFill/>
          <a:effectLst>
            <a:outerShdw blurRad="50800" dist="38100" dir="13500000" algn="br" rotWithShape="0">
              <a:schemeClr val="bg1">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7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AF180-4175-4007-A763-63A58F05A19F}"/>
              </a:ext>
            </a:extLst>
          </p:cNvPr>
          <p:cNvPicPr>
            <a:picLocks noChangeAspect="1"/>
          </p:cNvPicPr>
          <p:nvPr/>
        </p:nvPicPr>
        <p:blipFill>
          <a:blip r:embed="rId2"/>
          <a:stretch>
            <a:fillRect/>
          </a:stretch>
        </p:blipFill>
        <p:spPr>
          <a:xfrm>
            <a:off x="581891" y="1015663"/>
            <a:ext cx="17138073" cy="8793355"/>
          </a:xfrm>
          <a:prstGeom prst="rect">
            <a:avLst/>
          </a:prstGeom>
        </p:spPr>
      </p:pic>
      <p:sp>
        <p:nvSpPr>
          <p:cNvPr id="4" name="TextBox 3">
            <a:extLst>
              <a:ext uri="{FF2B5EF4-FFF2-40B4-BE49-F238E27FC236}">
                <a16:creationId xmlns:a16="http://schemas.microsoft.com/office/drawing/2014/main" id="{FDBD9954-5250-4C54-A511-9E416E966D6B}"/>
              </a:ext>
            </a:extLst>
          </p:cNvPr>
          <p:cNvSpPr txBox="1"/>
          <p:nvPr/>
        </p:nvSpPr>
        <p:spPr>
          <a:xfrm>
            <a:off x="-1607126" y="-4017817"/>
            <a:ext cx="17103436" cy="307777"/>
          </a:xfrm>
          <a:prstGeom prst="rect">
            <a:avLst/>
          </a:prstGeom>
          <a:noFill/>
        </p:spPr>
        <p:txBody>
          <a:bodyPr wrap="square" rtlCol="0">
            <a:spAutoFit/>
          </a:bodyPr>
          <a:lstStyle/>
          <a:p>
            <a:r>
              <a:rPr lang="en-US" dirty="0"/>
              <a:t>TABLEAU DASHBOARD</a:t>
            </a:r>
            <a:endParaRPr lang="en-IN" dirty="0"/>
          </a:p>
        </p:txBody>
      </p:sp>
      <p:sp>
        <p:nvSpPr>
          <p:cNvPr id="5" name="TextBox 4">
            <a:extLst>
              <a:ext uri="{FF2B5EF4-FFF2-40B4-BE49-F238E27FC236}">
                <a16:creationId xmlns:a16="http://schemas.microsoft.com/office/drawing/2014/main" id="{38ADFDA3-533F-4BF7-8180-B4EC3896A7A6}"/>
              </a:ext>
            </a:extLst>
          </p:cNvPr>
          <p:cNvSpPr txBox="1"/>
          <p:nvPr/>
        </p:nvSpPr>
        <p:spPr>
          <a:xfrm>
            <a:off x="1" y="0"/>
            <a:ext cx="18288000" cy="1015663"/>
          </a:xfrm>
          <a:prstGeom prst="rect">
            <a:avLst/>
          </a:prstGeom>
          <a:noFill/>
        </p:spPr>
        <p:txBody>
          <a:bodyPr wrap="square" rtlCol="0">
            <a:spAutoFit/>
          </a:bodyPr>
          <a:lstStyle/>
          <a:p>
            <a:pPr algn="ctr"/>
            <a:r>
              <a:rPr lang="en-US" sz="6000" b="1" dirty="0">
                <a:solidFill>
                  <a:schemeClr val="accent1">
                    <a:lumMod val="75000"/>
                  </a:schemeClr>
                </a:solidFill>
                <a:highlight>
                  <a:srgbClr val="FFFF00"/>
                </a:highlight>
                <a:latin typeface="Mongolian Baiti" panose="03000500000000000000" pitchFamily="66" charset="0"/>
                <a:cs typeface="Mongolian Baiti" panose="03000500000000000000" pitchFamily="66" charset="0"/>
              </a:rPr>
              <a:t>TABLEAU DASHBOARD</a:t>
            </a:r>
            <a:endParaRPr lang="en-IN" sz="6000" b="1" dirty="0">
              <a:solidFill>
                <a:schemeClr val="accent1">
                  <a:lumMod val="75000"/>
                </a:schemeClr>
              </a:solidFill>
              <a:highlight>
                <a:srgbClr val="FFFF00"/>
              </a:highlight>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411253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147"/>
        <p:cNvGrpSpPr/>
        <p:nvPr/>
      </p:nvGrpSpPr>
      <p:grpSpPr>
        <a:xfrm>
          <a:off x="0" y="0"/>
          <a:ext cx="0" cy="0"/>
          <a:chOff x="0" y="0"/>
          <a:chExt cx="0" cy="0"/>
        </a:xfrm>
      </p:grpSpPr>
      <p:grpSp>
        <p:nvGrpSpPr>
          <p:cNvPr id="154" name="Google Shape;154;p16"/>
          <p:cNvGrpSpPr/>
          <p:nvPr/>
        </p:nvGrpSpPr>
        <p:grpSpPr>
          <a:xfrm>
            <a:off x="1781170" y="0"/>
            <a:ext cx="778399" cy="664844"/>
            <a:chOff x="0" y="0"/>
            <a:chExt cx="812800" cy="812800"/>
          </a:xfrm>
        </p:grpSpPr>
        <p:sp>
          <p:nvSpPr>
            <p:cNvPr id="155" name="Google Shape;15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r>
                <a:rPr lang="en-US" sz="3200" b="1" dirty="0">
                  <a:solidFill>
                    <a:schemeClr val="bg1"/>
                  </a:solidFill>
                  <a:latin typeface="Calibri"/>
                  <a:ea typeface="Calibri"/>
                  <a:cs typeface="Calibri"/>
                  <a:sym typeface="Calibri"/>
                </a:rPr>
                <a:t>1</a:t>
              </a:r>
              <a:endParaRPr sz="3200" b="1" i="0" u="none" strike="noStrike" cap="none" dirty="0">
                <a:solidFill>
                  <a:schemeClr val="bg1"/>
                </a:solidFill>
                <a:latin typeface="Calibri"/>
                <a:ea typeface="Calibri"/>
                <a:cs typeface="Calibri"/>
                <a:sym typeface="Calibri"/>
              </a:endParaRPr>
            </a:p>
          </p:txBody>
        </p:sp>
      </p:grpSp>
      <p:grpSp>
        <p:nvGrpSpPr>
          <p:cNvPr id="163" name="Google Shape;163;p16"/>
          <p:cNvGrpSpPr/>
          <p:nvPr/>
        </p:nvGrpSpPr>
        <p:grpSpPr>
          <a:xfrm>
            <a:off x="1901485" y="4700390"/>
            <a:ext cx="755963" cy="846535"/>
            <a:chOff x="0" y="0"/>
            <a:chExt cx="812800" cy="812800"/>
          </a:xfrm>
        </p:grpSpPr>
        <p:sp>
          <p:nvSpPr>
            <p:cNvPr id="164" name="Google Shape;16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r>
                <a:rPr lang="en-US" sz="2800" b="1" i="0" u="none" strike="noStrike" cap="none" dirty="0">
                  <a:solidFill>
                    <a:schemeClr val="bg1"/>
                  </a:solidFill>
                  <a:latin typeface="Calibri"/>
                  <a:ea typeface="Calibri"/>
                  <a:cs typeface="Calibri"/>
                  <a:sym typeface="Calibri"/>
                </a:rPr>
                <a:t>2</a:t>
              </a:r>
              <a:endParaRPr sz="2800" b="1" i="0" u="none" strike="noStrike" cap="none" dirty="0">
                <a:solidFill>
                  <a:schemeClr val="bg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74CA2ABC-4F59-5A88-59DD-4ACA52A0983E}"/>
              </a:ext>
            </a:extLst>
          </p:cNvPr>
          <p:cNvSpPr txBox="1"/>
          <p:nvPr/>
        </p:nvSpPr>
        <p:spPr>
          <a:xfrm>
            <a:off x="2621789" y="-24764"/>
            <a:ext cx="15613908" cy="4893647"/>
          </a:xfrm>
          <a:prstGeom prst="rect">
            <a:avLst/>
          </a:prstGeom>
          <a:solidFill>
            <a:schemeClr val="bg1"/>
          </a:solidFill>
        </p:spPr>
        <p:txBody>
          <a:bodyPr wrap="square">
            <a:spAutoFit/>
          </a:bodyPr>
          <a:lstStyle/>
          <a:p>
            <a:r>
              <a:rPr lang="en-US" sz="2400" b="1" dirty="0">
                <a:solidFill>
                  <a:schemeClr val="tx1"/>
                </a:solidFill>
              </a:rPr>
              <a:t>Data Quality and Integrity</a:t>
            </a:r>
          </a:p>
          <a:p>
            <a:r>
              <a:rPr lang="en-US" sz="2400" b="1" dirty="0">
                <a:solidFill>
                  <a:schemeClr val="tx1"/>
                </a:solidFill>
              </a:rPr>
              <a:t>Challenge:</a:t>
            </a:r>
            <a:endParaRPr lang="en-US" sz="2400" dirty="0">
              <a:solidFill>
                <a:schemeClr val="tx1"/>
              </a:solidFill>
            </a:endParaRPr>
          </a:p>
          <a:p>
            <a:pPr>
              <a:buFont typeface="Arial" panose="020B0604020202020204" pitchFamily="34" charset="0"/>
              <a:buChar char="•"/>
            </a:pPr>
            <a:r>
              <a:rPr lang="en-US" sz="2400" dirty="0">
                <a:solidFill>
                  <a:schemeClr val="tx1"/>
                </a:solidFill>
              </a:rPr>
              <a:t>One of the primary challenges in this project was ensuring the quality and integrity of the data. The data came from various sources, including SQL databases, Excel files, and other internal systems. Inconsistent formats, missing values, and duplicate records posed significant obstacles during the initial stages of analysis.</a:t>
            </a:r>
          </a:p>
          <a:p>
            <a:r>
              <a:rPr lang="en-US" sz="2400" b="1" dirty="0">
                <a:solidFill>
                  <a:schemeClr val="tx1"/>
                </a:solidFill>
              </a:rPr>
              <a:t>Solution:</a:t>
            </a:r>
            <a:endParaRPr lang="en-US" sz="2400" dirty="0">
              <a:solidFill>
                <a:schemeClr val="tx1"/>
              </a:solidFill>
            </a:endParaRPr>
          </a:p>
          <a:p>
            <a:pPr>
              <a:buFont typeface="Arial" panose="020B0604020202020204" pitchFamily="34" charset="0"/>
              <a:buChar char="•"/>
            </a:pPr>
            <a:r>
              <a:rPr lang="en-US" sz="2400" b="1" dirty="0">
                <a:solidFill>
                  <a:schemeClr val="tx1"/>
                </a:solidFill>
              </a:rPr>
              <a:t>Data Cleaning:</a:t>
            </a:r>
            <a:r>
              <a:rPr lang="en-US" sz="2400" dirty="0">
                <a:solidFill>
                  <a:schemeClr val="tx1"/>
                </a:solidFill>
              </a:rPr>
              <a:t> A rigorous data cleaning process was implemented using SQL and Excel. This involved removing duplicates, filling in or correcting missing values, and standardizing formats (e.g., date formats, currency values).</a:t>
            </a:r>
          </a:p>
          <a:p>
            <a:pPr>
              <a:buFont typeface="Arial" panose="020B0604020202020204" pitchFamily="34" charset="0"/>
              <a:buChar char="•"/>
            </a:pPr>
            <a:r>
              <a:rPr lang="en-US" sz="2400" b="1" dirty="0">
                <a:solidFill>
                  <a:schemeClr val="tx1"/>
                </a:solidFill>
              </a:rPr>
              <a:t>Data Validation:</a:t>
            </a:r>
            <a:r>
              <a:rPr lang="en-US" sz="2400" dirty="0">
                <a:solidFill>
                  <a:schemeClr val="tx1"/>
                </a:solidFill>
              </a:rPr>
              <a:t> Data validation rules were established to ensure that all data entries met specific criteria before being included in the analysis. This helped in maintaining data integrity and reliability throughout the project.</a:t>
            </a:r>
          </a:p>
          <a:p>
            <a:pPr>
              <a:buFont typeface="Arial" panose="020B0604020202020204" pitchFamily="34" charset="0"/>
              <a:buChar char="•"/>
            </a:pPr>
            <a:r>
              <a:rPr lang="en-US" sz="2400" b="1" dirty="0">
                <a:solidFill>
                  <a:schemeClr val="tx1"/>
                </a:solidFill>
              </a:rPr>
              <a:t>Automation:</a:t>
            </a:r>
            <a:r>
              <a:rPr lang="en-US" sz="2400" dirty="0">
                <a:solidFill>
                  <a:schemeClr val="tx1"/>
                </a:solidFill>
              </a:rPr>
              <a:t> Where possible, automation tools were employed to streamline the data cleaning process, reducing the likelihood of human error and speeding up the workflow</a:t>
            </a:r>
            <a:r>
              <a:rPr lang="en-US" sz="2400" dirty="0">
                <a:solidFill>
                  <a:schemeClr val="tx1"/>
                </a:solidFill>
                <a:highlight>
                  <a:srgbClr val="808080"/>
                </a:highlight>
              </a:rPr>
              <a:t>. </a:t>
            </a:r>
          </a:p>
        </p:txBody>
      </p:sp>
      <p:sp>
        <p:nvSpPr>
          <p:cNvPr id="5" name="TextBox 4">
            <a:extLst>
              <a:ext uri="{FF2B5EF4-FFF2-40B4-BE49-F238E27FC236}">
                <a16:creationId xmlns:a16="http://schemas.microsoft.com/office/drawing/2014/main" id="{0E09E93C-8B8A-6657-B7AE-526C26104F0E}"/>
              </a:ext>
            </a:extLst>
          </p:cNvPr>
          <p:cNvSpPr txBox="1"/>
          <p:nvPr/>
        </p:nvSpPr>
        <p:spPr>
          <a:xfrm>
            <a:off x="2657776" y="4754583"/>
            <a:ext cx="15640142" cy="5693866"/>
          </a:xfrm>
          <a:prstGeom prst="rect">
            <a:avLst/>
          </a:prstGeom>
          <a:solidFill>
            <a:schemeClr val="bg1"/>
          </a:solidFill>
        </p:spPr>
        <p:txBody>
          <a:bodyPr wrap="square">
            <a:spAutoFit/>
          </a:bodyPr>
          <a:lstStyle/>
          <a:p>
            <a:r>
              <a:rPr lang="en-US" sz="2400" b="1" dirty="0"/>
              <a:t>Integration </a:t>
            </a:r>
            <a:r>
              <a:rPr lang="en-US" sz="2800" b="1" dirty="0"/>
              <a:t>of </a:t>
            </a:r>
            <a:r>
              <a:rPr lang="en-US" sz="2400" b="1" dirty="0"/>
              <a:t>Multiple Tools</a:t>
            </a:r>
          </a:p>
          <a:p>
            <a:r>
              <a:rPr lang="en-US" sz="2400" b="1" dirty="0"/>
              <a:t> Challenge:</a:t>
            </a:r>
            <a:endParaRPr lang="en-US" sz="2400" dirty="0"/>
          </a:p>
          <a:p>
            <a:pPr>
              <a:buFont typeface="Arial" panose="020B0604020202020204" pitchFamily="34" charset="0"/>
              <a:buChar char="•"/>
            </a:pPr>
            <a:r>
              <a:rPr lang="en-US" sz="2400" dirty="0"/>
              <a:t>The project required the integration of multiple tools—SQL for data extraction, Excel for preliminary analysis, Tableau for visualization, and Power BI for interactive dashboards. Ensuring seamless data flow between these tools while maintaining consistency was challenging.</a:t>
            </a:r>
          </a:p>
          <a:p>
            <a:r>
              <a:rPr lang="en-US" sz="2400" b="1" dirty="0"/>
              <a:t>Solution:</a:t>
            </a:r>
            <a:endParaRPr lang="en-US" sz="2400" dirty="0"/>
          </a:p>
          <a:p>
            <a:pPr>
              <a:buFont typeface="Arial" panose="020B0604020202020204" pitchFamily="34" charset="0"/>
              <a:buChar char="•"/>
            </a:pPr>
            <a:r>
              <a:rPr lang="en-US" sz="2400" b="1" dirty="0"/>
              <a:t>Data Export/Import Workflows:</a:t>
            </a:r>
            <a:r>
              <a:rPr lang="en-US" sz="2400" dirty="0"/>
              <a:t> Clear workflows were established for exporting data from SQL, processing it in Excel, and importing it into Tableau and Power BI. This ensured that data remained consistent and that the tools worked together harmoniously.</a:t>
            </a:r>
          </a:p>
          <a:p>
            <a:pPr>
              <a:buFont typeface="Arial" panose="020B0604020202020204" pitchFamily="34" charset="0"/>
              <a:buChar char="•"/>
            </a:pPr>
            <a:r>
              <a:rPr lang="en-US" sz="2400" b="1" dirty="0"/>
              <a:t>Unified Data Model:</a:t>
            </a:r>
            <a:r>
              <a:rPr lang="en-US" sz="2400" dirty="0"/>
              <a:t> A unified data model was created in Power BI, which allowed for consistent relationships and calculations across different datasets. This model served as a central repository for all the data used in the visualizations.</a:t>
            </a:r>
          </a:p>
          <a:p>
            <a:pPr>
              <a:buFont typeface="Arial" panose="020B0604020202020204" pitchFamily="34" charset="0"/>
              <a:buChar char="•"/>
            </a:pPr>
            <a:r>
              <a:rPr lang="en-US" sz="2400" b="1" dirty="0"/>
              <a:t>Cross-Tool Training:</a:t>
            </a:r>
            <a:r>
              <a:rPr lang="en-US" sz="2400" dirty="0"/>
              <a:t> The team underwent cross-training on all tools involved, ensuring that everyone had a basic understanding of how data moved through each tool and how to troubleshoot issues that might arise during the integration process.</a:t>
            </a:r>
          </a:p>
        </p:txBody>
      </p:sp>
      <p:sp>
        <p:nvSpPr>
          <p:cNvPr id="2" name="Flowchart: Delay 1">
            <a:extLst>
              <a:ext uri="{FF2B5EF4-FFF2-40B4-BE49-F238E27FC236}">
                <a16:creationId xmlns:a16="http://schemas.microsoft.com/office/drawing/2014/main" id="{986D4512-8B54-76D6-8D42-A2D02885274D}"/>
              </a:ext>
            </a:extLst>
          </p:cNvPr>
          <p:cNvSpPr/>
          <p:nvPr/>
        </p:nvSpPr>
        <p:spPr>
          <a:xfrm>
            <a:off x="-1" y="-1"/>
            <a:ext cx="1791925" cy="10272083"/>
          </a:xfrm>
          <a:prstGeom prst="flowChartDelay">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600" b="1" dirty="0">
                <a:latin typeface="Mongolian Baiti" panose="03000500000000000000" pitchFamily="66" charset="0"/>
                <a:cs typeface="Mongolian Baiti" panose="03000500000000000000" pitchFamily="66" charset="0"/>
              </a:rPr>
              <a:t>CHALLENGES &amp; SOLUTIONS</a:t>
            </a:r>
            <a:endParaRPr lang="en-GB" sz="3600" b="1" dirty="0">
              <a:latin typeface="Mongolian Baiti" panose="03000500000000000000" pitchFamily="66" charset="0"/>
              <a:cs typeface="Mongolian Baiti" panose="03000500000000000000"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147"/>
        <p:cNvGrpSpPr/>
        <p:nvPr/>
      </p:nvGrpSpPr>
      <p:grpSpPr>
        <a:xfrm>
          <a:off x="0" y="0"/>
          <a:ext cx="0" cy="0"/>
          <a:chOff x="0" y="0"/>
          <a:chExt cx="0" cy="0"/>
        </a:xfrm>
      </p:grpSpPr>
      <p:grpSp>
        <p:nvGrpSpPr>
          <p:cNvPr id="154" name="Google Shape;154;p16"/>
          <p:cNvGrpSpPr/>
          <p:nvPr/>
        </p:nvGrpSpPr>
        <p:grpSpPr>
          <a:xfrm>
            <a:off x="1718789" y="-24764"/>
            <a:ext cx="819289" cy="846534"/>
            <a:chOff x="0" y="0"/>
            <a:chExt cx="812800" cy="812800"/>
          </a:xfrm>
        </p:grpSpPr>
        <p:sp>
          <p:nvSpPr>
            <p:cNvPr id="155" name="Google Shape;15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r>
                <a:rPr lang="en-US" sz="3200" b="1" dirty="0">
                  <a:solidFill>
                    <a:schemeClr val="bg1"/>
                  </a:solidFill>
                  <a:latin typeface="Calibri"/>
                  <a:ea typeface="Calibri"/>
                  <a:cs typeface="Calibri"/>
                  <a:sym typeface="Calibri"/>
                </a:rPr>
                <a:t>3</a:t>
              </a:r>
              <a:endParaRPr sz="3200" b="1" i="0" u="none" strike="noStrike" cap="none" dirty="0">
                <a:solidFill>
                  <a:schemeClr val="bg1"/>
                </a:solidFill>
                <a:latin typeface="Calibri"/>
                <a:ea typeface="Calibri"/>
                <a:cs typeface="Calibri"/>
                <a:sym typeface="Calibri"/>
              </a:endParaRPr>
            </a:p>
          </p:txBody>
        </p:sp>
      </p:grpSp>
      <p:grpSp>
        <p:nvGrpSpPr>
          <p:cNvPr id="163" name="Google Shape;163;p16"/>
          <p:cNvGrpSpPr/>
          <p:nvPr/>
        </p:nvGrpSpPr>
        <p:grpSpPr>
          <a:xfrm>
            <a:off x="1798901" y="4782833"/>
            <a:ext cx="840248" cy="706413"/>
            <a:chOff x="0" y="0"/>
            <a:chExt cx="812800" cy="812800"/>
          </a:xfrm>
        </p:grpSpPr>
        <p:sp>
          <p:nvSpPr>
            <p:cNvPr id="164" name="Google Shape;16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p:nvPr/>
          </p:nvSpPr>
          <p:spPr>
            <a:xfrm>
              <a:off x="76200" y="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r>
                <a:rPr lang="en-US" sz="2800" b="1" i="0" u="none" strike="noStrike" cap="none" dirty="0">
                  <a:solidFill>
                    <a:schemeClr val="bg1"/>
                  </a:solidFill>
                  <a:latin typeface="Calibri"/>
                  <a:ea typeface="Calibri"/>
                  <a:cs typeface="Calibri"/>
                  <a:sym typeface="Calibri"/>
                </a:rPr>
                <a:t>4</a:t>
              </a:r>
              <a:endParaRPr sz="2800" b="1" i="0" u="none" strike="noStrike" cap="none" dirty="0">
                <a:solidFill>
                  <a:schemeClr val="bg1"/>
                </a:solidFill>
                <a:latin typeface="Calibri"/>
                <a:ea typeface="Calibri"/>
                <a:cs typeface="Calibri"/>
                <a:sym typeface="Calibri"/>
              </a:endParaRPr>
            </a:p>
          </p:txBody>
        </p:sp>
      </p:grpSp>
      <p:sp>
        <p:nvSpPr>
          <p:cNvPr id="4" name="TextBox 3">
            <a:extLst>
              <a:ext uri="{FF2B5EF4-FFF2-40B4-BE49-F238E27FC236}">
                <a16:creationId xmlns:a16="http://schemas.microsoft.com/office/drawing/2014/main" id="{90772D1C-2A04-B18E-C961-8BDAD7E527F0}"/>
              </a:ext>
            </a:extLst>
          </p:cNvPr>
          <p:cNvSpPr txBox="1"/>
          <p:nvPr/>
        </p:nvSpPr>
        <p:spPr>
          <a:xfrm>
            <a:off x="2569116" y="-57514"/>
            <a:ext cx="15887325" cy="4893647"/>
          </a:xfrm>
          <a:prstGeom prst="rect">
            <a:avLst/>
          </a:prstGeom>
          <a:solidFill>
            <a:schemeClr val="bg1"/>
          </a:solidFill>
        </p:spPr>
        <p:txBody>
          <a:bodyPr wrap="square">
            <a:spAutoFit/>
          </a:bodyPr>
          <a:lstStyle/>
          <a:p>
            <a:r>
              <a:rPr lang="en-US" sz="2400" b="1" dirty="0"/>
              <a:t>Handling Large Datasets</a:t>
            </a:r>
          </a:p>
          <a:p>
            <a:r>
              <a:rPr lang="en-US" sz="2400" b="1" dirty="0"/>
              <a:t>Challenge:</a:t>
            </a:r>
            <a:endParaRPr lang="en-US" sz="2400" dirty="0"/>
          </a:p>
          <a:p>
            <a:pPr>
              <a:buFont typeface="Arial" panose="020B0604020202020204" pitchFamily="34" charset="0"/>
              <a:buChar char="•"/>
            </a:pPr>
            <a:r>
              <a:rPr lang="en-US" sz="2400" dirty="0"/>
              <a:t>The volume of data was significant, which posed performance challenges, particularly when running complex queries in SQL or creating visualizations in Power BI and Tableau. Slow query execution and dashboard load times could hinder the analysis process.</a:t>
            </a:r>
          </a:p>
          <a:p>
            <a:r>
              <a:rPr lang="en-US" sz="2400" b="1" dirty="0"/>
              <a:t>Solution:</a:t>
            </a:r>
            <a:endParaRPr lang="en-US" sz="2400" dirty="0"/>
          </a:p>
          <a:p>
            <a:pPr>
              <a:buFont typeface="Arial" panose="020B0604020202020204" pitchFamily="34" charset="0"/>
              <a:buChar char="•"/>
            </a:pPr>
            <a:r>
              <a:rPr lang="en-US" sz="2400" b="1" dirty="0"/>
              <a:t>Data Aggregation:</a:t>
            </a:r>
            <a:r>
              <a:rPr lang="en-US" sz="2400" dirty="0"/>
              <a:t> To manage large datasets, data was aggregated at higher levels where detailed granularity was not necessary. For example, loan data could be summarized by year or by state rather than by individual transaction, reducing the amount of data processed at once.</a:t>
            </a:r>
          </a:p>
          <a:p>
            <a:pPr>
              <a:buFont typeface="Arial" panose="020B0604020202020204" pitchFamily="34" charset="0"/>
              <a:buChar char="•"/>
            </a:pPr>
            <a:r>
              <a:rPr lang="en-US" sz="2400" b="1" dirty="0"/>
              <a:t>Indexing and Optimization:</a:t>
            </a:r>
            <a:r>
              <a:rPr lang="en-US" sz="2400" dirty="0"/>
              <a:t> SQL queries were optimized by indexing key columns, reducing the time required to retrieve data. Additionally, complex queries were broken down into smaller, more manageable components.</a:t>
            </a:r>
          </a:p>
          <a:p>
            <a:pPr>
              <a:buFont typeface="Arial" panose="020B0604020202020204" pitchFamily="34" charset="0"/>
              <a:buChar char="•"/>
            </a:pPr>
            <a:r>
              <a:rPr lang="en-US" sz="2400" b="1" dirty="0"/>
              <a:t>Incremental Loading:</a:t>
            </a:r>
            <a:r>
              <a:rPr lang="en-US" sz="2400" dirty="0"/>
              <a:t> In Power BI, incremental data loading was used, which updated only the new or changed data rather than reloading the entire dataset each time. This significantly improved performance.</a:t>
            </a:r>
          </a:p>
        </p:txBody>
      </p:sp>
      <p:sp>
        <p:nvSpPr>
          <p:cNvPr id="7" name="TextBox 6">
            <a:extLst>
              <a:ext uri="{FF2B5EF4-FFF2-40B4-BE49-F238E27FC236}">
                <a16:creationId xmlns:a16="http://schemas.microsoft.com/office/drawing/2014/main" id="{4C1BC08F-C299-6EE4-3D34-DD2B0B3D3EEE}"/>
              </a:ext>
            </a:extLst>
          </p:cNvPr>
          <p:cNvSpPr txBox="1"/>
          <p:nvPr/>
        </p:nvSpPr>
        <p:spPr>
          <a:xfrm>
            <a:off x="2599126" y="4908889"/>
            <a:ext cx="15688874" cy="5382123"/>
          </a:xfrm>
          <a:prstGeom prst="rect">
            <a:avLst/>
          </a:prstGeom>
          <a:solidFill>
            <a:schemeClr val="bg1"/>
          </a:solidFill>
        </p:spPr>
        <p:txBody>
          <a:bodyPr wrap="square">
            <a:spAutoFit/>
          </a:bodyPr>
          <a:lstStyle/>
          <a:p>
            <a:r>
              <a:rPr lang="en-US" sz="2400" b="1" dirty="0"/>
              <a:t>Ensuring Accurate Insights</a:t>
            </a:r>
          </a:p>
          <a:p>
            <a:r>
              <a:rPr lang="en-US" sz="2400" b="1" dirty="0"/>
              <a:t>Challenge:</a:t>
            </a:r>
            <a:endParaRPr lang="en-US" sz="2400" dirty="0"/>
          </a:p>
          <a:p>
            <a:pPr>
              <a:buFont typeface="Arial" panose="020B0604020202020204" pitchFamily="34" charset="0"/>
              <a:buChar char="•"/>
            </a:pPr>
            <a:r>
              <a:rPr lang="en-US" sz="2400" dirty="0"/>
              <a:t>Ensuring that the insights derived from the data were accurate and reflective of real business scenarios was critical. Misinterpretations or errors in the analysis could lead to incorrect conclusions and poor decision-making.</a:t>
            </a:r>
          </a:p>
          <a:p>
            <a:r>
              <a:rPr lang="en-US" sz="2400" b="1" dirty="0"/>
              <a:t>Solution:</a:t>
            </a:r>
            <a:endParaRPr lang="en-US" sz="2400" dirty="0"/>
          </a:p>
          <a:p>
            <a:pPr>
              <a:buFont typeface="Arial" panose="020B0604020202020204" pitchFamily="34" charset="0"/>
              <a:buChar char="•"/>
            </a:pPr>
            <a:r>
              <a:rPr lang="en-US" sz="2400" b="1" dirty="0"/>
              <a:t>Collaborative Review:</a:t>
            </a:r>
            <a:r>
              <a:rPr lang="en-US" sz="2400" dirty="0"/>
              <a:t> Regular collaborative sessions were held where data analysts, business experts, and stakeholders reviewed the findings together. This ensured that insights were aligned with business realities and that any anomalies were quickly identified and addressed.</a:t>
            </a:r>
          </a:p>
          <a:p>
            <a:pPr>
              <a:buFont typeface="Arial" panose="020B0604020202020204" pitchFamily="34" charset="0"/>
              <a:buChar char="•"/>
            </a:pPr>
            <a:r>
              <a:rPr lang="en-US" sz="2400" b="1" dirty="0"/>
              <a:t>Multiple Validation Layers:</a:t>
            </a:r>
            <a:r>
              <a:rPr lang="en-US" sz="2400" dirty="0"/>
              <a:t> The analysis was validated at multiple layers—initially in SQL, then in Excel, and finally in the visualization tools. This multi-layered approach minimized the risk of errors and ensured the accuracy of the insights.</a:t>
            </a:r>
          </a:p>
          <a:p>
            <a:pPr>
              <a:buFont typeface="Arial" panose="020B0604020202020204" pitchFamily="34" charset="0"/>
              <a:buChar char="•"/>
            </a:pPr>
            <a:r>
              <a:rPr lang="en-US" sz="2400" b="1" dirty="0"/>
              <a:t>Sensitivity Analysis:</a:t>
            </a:r>
            <a:r>
              <a:rPr lang="en-US" sz="2400" dirty="0"/>
              <a:t> Sensitivity analysis was performed on key metrics to understand how changes in assumptions or data could impact the results. This helped in identifying which insights were robust and which needed further scrutiny.</a:t>
            </a:r>
          </a:p>
        </p:txBody>
      </p:sp>
      <p:sp>
        <p:nvSpPr>
          <p:cNvPr id="2" name="Flowchart: Delay 1">
            <a:extLst>
              <a:ext uri="{FF2B5EF4-FFF2-40B4-BE49-F238E27FC236}">
                <a16:creationId xmlns:a16="http://schemas.microsoft.com/office/drawing/2014/main" id="{770DB0ED-E0AE-253E-1A0D-30370364579A}"/>
              </a:ext>
            </a:extLst>
          </p:cNvPr>
          <p:cNvSpPr/>
          <p:nvPr/>
        </p:nvSpPr>
        <p:spPr>
          <a:xfrm>
            <a:off x="-1" y="-1"/>
            <a:ext cx="1854146" cy="10272083"/>
          </a:xfrm>
          <a:prstGeom prst="flowChartDelay">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3600" b="1" dirty="0">
              <a:latin typeface="Imprint MT Shadow" panose="04020605060303030202" pitchFamily="82" charset="0"/>
            </a:endParaRPr>
          </a:p>
        </p:txBody>
      </p:sp>
    </p:spTree>
    <p:extLst>
      <p:ext uri="{BB962C8B-B14F-4D97-AF65-F5344CB8AC3E}">
        <p14:creationId xmlns:p14="http://schemas.microsoft.com/office/powerpoint/2010/main" val="412467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258"/>
        <p:cNvGrpSpPr/>
        <p:nvPr/>
      </p:nvGrpSpPr>
      <p:grpSpPr>
        <a:xfrm>
          <a:off x="0" y="0"/>
          <a:ext cx="0" cy="0"/>
          <a:chOff x="0" y="0"/>
          <a:chExt cx="0" cy="0"/>
        </a:xfrm>
      </p:grpSpPr>
      <p:sp>
        <p:nvSpPr>
          <p:cNvPr id="259" name="Google Shape;259;p21"/>
          <p:cNvSpPr txBox="1"/>
          <p:nvPr/>
        </p:nvSpPr>
        <p:spPr>
          <a:xfrm>
            <a:off x="758373" y="0"/>
            <a:ext cx="16369399"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000" b="1" dirty="0">
                <a:solidFill>
                  <a:srgbClr val="FFFFFF"/>
                </a:solidFill>
                <a:latin typeface="Mongolian Baiti" panose="03000500000000000000" pitchFamily="66" charset="0"/>
                <a:cs typeface="Mongolian Baiti" panose="03000500000000000000" pitchFamily="66" charset="0"/>
                <a:sym typeface="Poppins"/>
              </a:rPr>
              <a:t>INSIGHTS &amp; SUGGESTIONS</a:t>
            </a:r>
            <a:endParaRPr sz="800" dirty="0">
              <a:latin typeface="Mongolian Baiti" panose="03000500000000000000" pitchFamily="66" charset="0"/>
              <a:cs typeface="Mongolian Baiti" panose="03000500000000000000" pitchFamily="66" charset="0"/>
            </a:endParaRPr>
          </a:p>
        </p:txBody>
      </p:sp>
      <p:sp>
        <p:nvSpPr>
          <p:cNvPr id="8" name="Rectangle 5">
            <a:extLst>
              <a:ext uri="{FF2B5EF4-FFF2-40B4-BE49-F238E27FC236}">
                <a16:creationId xmlns:a16="http://schemas.microsoft.com/office/drawing/2014/main" id="{82426000-D5CC-F9EB-B2D8-098432FE6309}"/>
              </a:ext>
            </a:extLst>
          </p:cNvPr>
          <p:cNvSpPr>
            <a:spLocks noChangeArrowheads="1"/>
          </p:cNvSpPr>
          <p:nvPr/>
        </p:nvSpPr>
        <p:spPr bwMode="auto">
          <a:xfrm>
            <a:off x="144379" y="1205436"/>
            <a:ext cx="14582274" cy="8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bg1"/>
                </a:solidFill>
                <a:effectLst/>
                <a:latin typeface="Arial" panose="020B0604020202020204" pitchFamily="34" charset="0"/>
              </a:rPr>
              <a:t>Loan Distribution by State:</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Insight:</a:t>
            </a:r>
            <a:r>
              <a:rPr kumimoji="0" lang="en-US" altLang="en-US" sz="2400" b="0" i="0" u="none" strike="noStrike" cap="none" normalizeH="0" baseline="0" dirty="0">
                <a:ln>
                  <a:noFill/>
                </a:ln>
                <a:solidFill>
                  <a:schemeClr val="bg1"/>
                </a:solidFill>
                <a:effectLst/>
                <a:latin typeface="Arial" panose="020B0604020202020204" pitchFamily="34" charset="0"/>
              </a:rPr>
              <a:t> The analysis revealed that certain states, such as California (CA), Florida (FL), and Texas (TX), have significantly higher loan amounts compared to others. These states account for a substantial portion of the bank’s total loan portfolio.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Suggestion:</a:t>
            </a:r>
            <a:r>
              <a:rPr kumimoji="0" lang="en-US" altLang="en-US" sz="2400" b="0" i="0" u="none" strike="noStrike" cap="none" normalizeH="0" baseline="0" dirty="0">
                <a:ln>
                  <a:noFill/>
                </a:ln>
                <a:solidFill>
                  <a:schemeClr val="bg1"/>
                </a:solidFill>
                <a:effectLst/>
                <a:latin typeface="Arial" panose="020B0604020202020204" pitchFamily="34" charset="0"/>
              </a:rPr>
              <a:t> Focus on maintaining strong relationships in these key states while exploring opportunities to expand loan services in underrepresented states to diversify the loan portfolio and reduce geographic risk.</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bg1"/>
                </a:solidFill>
                <a:effectLst/>
                <a:latin typeface="Arial" panose="020B0604020202020204" pitchFamily="34" charset="0"/>
              </a:rPr>
              <a:t>Loan Purpose Trends:</a:t>
            </a: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Insight:</a:t>
            </a:r>
            <a:r>
              <a:rPr kumimoji="0" lang="en-US" altLang="en-US" sz="2400" b="0" i="0" u="none" strike="noStrike" cap="none" normalizeH="0" baseline="0" dirty="0">
                <a:ln>
                  <a:noFill/>
                </a:ln>
                <a:solidFill>
                  <a:schemeClr val="bg1"/>
                </a:solidFill>
                <a:effectLst/>
                <a:latin typeface="Arial" panose="020B0604020202020204" pitchFamily="34" charset="0"/>
              </a:rPr>
              <a:t> The majority of the loans were issued for mortgage purposes, accounting for over 50% of the total loan amount. This indicates a strong demand for home loans. However, there is also a noticeable segment of loans taken for rent and other personal purposes.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Suggestion:</a:t>
            </a:r>
            <a:r>
              <a:rPr kumimoji="0" lang="en-US" altLang="en-US" sz="2400" b="0" i="0" u="none" strike="noStrike" cap="none" normalizeH="0" baseline="0" dirty="0">
                <a:ln>
                  <a:noFill/>
                </a:ln>
                <a:solidFill>
                  <a:schemeClr val="bg1"/>
                </a:solidFill>
                <a:effectLst/>
                <a:latin typeface="Arial" panose="020B0604020202020204" pitchFamily="34" charset="0"/>
              </a:rPr>
              <a:t> Given the dominance of mortgage loans, the bank should consider offering specialized mortgage products or incentives to attract more customers in this segment. Additionally, there could be opportunities to develop targeted loan products for the rent segment to cater to a different customer base.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1" i="0" u="none" strike="noStrike" cap="none" normalizeH="0" baseline="0" dirty="0">
                <a:ln>
                  <a:noFill/>
                </a:ln>
                <a:solidFill>
                  <a:schemeClr val="bg1"/>
                </a:solidFill>
                <a:effectLst/>
                <a:latin typeface="Arial" panose="020B0604020202020204" pitchFamily="34" charset="0"/>
              </a:rPr>
              <a:t>Verification Status Impact:</a:t>
            </a: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Insight:</a:t>
            </a:r>
            <a:r>
              <a:rPr kumimoji="0" lang="en-US" altLang="en-US" sz="2400" b="0" i="0" u="none" strike="noStrike" cap="none" normalizeH="0" baseline="0" dirty="0">
                <a:ln>
                  <a:noFill/>
                </a:ln>
                <a:solidFill>
                  <a:schemeClr val="bg1"/>
                </a:solidFill>
                <a:effectLst/>
                <a:latin typeface="Arial" panose="020B0604020202020204" pitchFamily="34" charset="0"/>
              </a:rPr>
              <a:t> A significant portion of the loan payments, approximately $154 million, are from loans that were not verified. This poses a higher risk for defaults and potential losses.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Suggestion:</a:t>
            </a:r>
            <a:r>
              <a:rPr kumimoji="0" lang="en-US" altLang="en-US" sz="2400" b="0" i="0" u="none" strike="noStrike" cap="none" normalizeH="0" baseline="0" dirty="0">
                <a:ln>
                  <a:noFill/>
                </a:ln>
                <a:solidFill>
                  <a:schemeClr val="bg1"/>
                </a:solidFill>
                <a:effectLst/>
                <a:latin typeface="Arial" panose="020B0604020202020204" pitchFamily="34" charset="0"/>
              </a:rPr>
              <a:t> Implement stricter verification processes for loan approvals to reduce the risk associated with unverified loans. Additionally, consider re-evaluating existing unverified loans to mitigate potential risks.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258"/>
        <p:cNvGrpSpPr/>
        <p:nvPr/>
      </p:nvGrpSpPr>
      <p:grpSpPr>
        <a:xfrm>
          <a:off x="0" y="0"/>
          <a:ext cx="0" cy="0"/>
          <a:chOff x="0" y="0"/>
          <a:chExt cx="0" cy="0"/>
        </a:xfrm>
      </p:grpSpPr>
      <p:sp>
        <p:nvSpPr>
          <p:cNvPr id="3" name="Rectangle 1">
            <a:extLst>
              <a:ext uri="{FF2B5EF4-FFF2-40B4-BE49-F238E27FC236}">
                <a16:creationId xmlns:a16="http://schemas.microsoft.com/office/drawing/2014/main" id="{A0C24DC7-3D5B-F6D8-E7FC-2BA2826F5A8B}"/>
              </a:ext>
            </a:extLst>
          </p:cNvPr>
          <p:cNvSpPr>
            <a:spLocks noChangeArrowheads="1"/>
          </p:cNvSpPr>
          <p:nvPr/>
        </p:nvSpPr>
        <p:spPr bwMode="auto">
          <a:xfrm>
            <a:off x="734291" y="869256"/>
            <a:ext cx="15447817" cy="824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Arial" panose="020B0604020202020204" pitchFamily="34" charset="0"/>
              </a:rPr>
              <a:t> 4.Year-Over-Year Loan Performance:</a:t>
            </a: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Insight:</a:t>
            </a:r>
            <a:r>
              <a:rPr kumimoji="0" lang="en-US" altLang="en-US" sz="2400" b="0" i="0" u="none" strike="noStrike" cap="none" normalizeH="0" baseline="0" dirty="0">
                <a:ln>
                  <a:noFill/>
                </a:ln>
                <a:solidFill>
                  <a:schemeClr val="bg1"/>
                </a:solidFill>
                <a:effectLst/>
                <a:latin typeface="Arial" panose="020B0604020202020204" pitchFamily="34" charset="0"/>
              </a:rPr>
              <a:t> The analysis showed a fluctuating trend in loan amounts issued each year, with a noticeable dip during certain periods (e.g., in 2009 and 2010). This could be attributed to economic factors such as the financial crisis.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Suggestion:</a:t>
            </a:r>
            <a:r>
              <a:rPr kumimoji="0" lang="en-US" altLang="en-US" sz="2400" b="0" i="0" u="none" strike="noStrike" cap="none" normalizeH="0" baseline="0" dirty="0">
                <a:ln>
                  <a:noFill/>
                </a:ln>
                <a:solidFill>
                  <a:schemeClr val="bg1"/>
                </a:solidFill>
                <a:effectLst/>
                <a:latin typeface="Arial" panose="020B0604020202020204" pitchFamily="34" charset="0"/>
              </a:rPr>
              <a:t> The bank should perform a deeper analysis of external factors influencing loan demand to better predict future trends. Developing contingency plans for economic downturns could help stabilize loan issuance during volatile periods.</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Arial" panose="020B0604020202020204" pitchFamily="34" charset="0"/>
              </a:rPr>
              <a:t> 5.Customer Segmentation:</a:t>
            </a: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Insight:</a:t>
            </a:r>
            <a:r>
              <a:rPr kumimoji="0" lang="en-US" altLang="en-US" sz="2400" b="0" i="0" u="none" strike="noStrike" cap="none" normalizeH="0" baseline="0" dirty="0">
                <a:ln>
                  <a:noFill/>
                </a:ln>
                <a:solidFill>
                  <a:schemeClr val="bg1"/>
                </a:solidFill>
                <a:effectLst/>
                <a:latin typeface="Arial" panose="020B0604020202020204" pitchFamily="34" charset="0"/>
              </a:rPr>
              <a:t> The loan data showed distinct differences in loan amounts across various customer segments, particularly when segmented by loan grades and sub-grades. Higher grades (e.g., A1, A2) tend to have larger loan amounts, while lower grades are more associated with smaller, riskier loans.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Suggestion:</a:t>
            </a:r>
            <a:r>
              <a:rPr kumimoji="0" lang="en-US" altLang="en-US" sz="2400" b="0" i="0" u="none" strike="noStrike" cap="none" normalizeH="0" baseline="0" dirty="0">
                <a:ln>
                  <a:noFill/>
                </a:ln>
                <a:solidFill>
                  <a:schemeClr val="bg1"/>
                </a:solidFill>
                <a:effectLst/>
                <a:latin typeface="Arial" panose="020B0604020202020204" pitchFamily="34" charset="0"/>
              </a:rPr>
              <a:t> Focus on retaining high-grade customers by offering them preferential rates or benefits. For lower-grade customers, consider implementing more stringent credit checks or offering financial literacy programs to help them improve their creditworthiness.</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Arial" panose="020B0604020202020204" pitchFamily="34" charset="0"/>
              </a:rPr>
              <a:t> 6.Geographic Risk Concentration:</a:t>
            </a: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Insight:</a:t>
            </a:r>
            <a:r>
              <a:rPr kumimoji="0" lang="en-US" altLang="en-US" sz="2400" b="0" i="0" u="none" strike="noStrike" cap="none" normalizeH="0" baseline="0" dirty="0">
                <a:ln>
                  <a:noFill/>
                </a:ln>
                <a:solidFill>
                  <a:schemeClr val="bg1"/>
                </a:solidFill>
                <a:effectLst/>
                <a:latin typeface="Arial" panose="020B0604020202020204" pitchFamily="34" charset="0"/>
              </a:rPr>
              <a:t> The geographic analysis identified certain areas with high concentrations of loans but also highlighted regions with elevated default rates. This suggests a concentration of risk in specific areas.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Arial" panose="020B0604020202020204" pitchFamily="34" charset="0"/>
              </a:rPr>
              <a:t>Suggestion:</a:t>
            </a:r>
            <a:r>
              <a:rPr kumimoji="0" lang="en-US" altLang="en-US" sz="2400" b="0" i="0" u="none" strike="noStrike" cap="none" normalizeH="0" baseline="0" dirty="0">
                <a:ln>
                  <a:noFill/>
                </a:ln>
                <a:solidFill>
                  <a:schemeClr val="bg1"/>
                </a:solidFill>
                <a:effectLst/>
                <a:latin typeface="Arial" panose="020B0604020202020204" pitchFamily="34" charset="0"/>
              </a:rPr>
              <a:t> The bank should consider diversifying its loan portfolio by exploring new geographic markets or adjusting loan terms in high-risk areas. This can help mitigate the concentration of risk and enhance overall portfolio stability.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4A097F17-ED4B-4BCB-8630-736DDB325F53}"/>
              </a:ext>
            </a:extLst>
          </p:cNvPr>
          <p:cNvSpPr>
            <a:spLocks noChangeArrowheads="1"/>
          </p:cNvSpPr>
          <p:nvPr/>
        </p:nvSpPr>
        <p:spPr bwMode="auto">
          <a:xfrm>
            <a:off x="0" y="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428672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329"/>
        <p:cNvGrpSpPr/>
        <p:nvPr/>
      </p:nvGrpSpPr>
      <p:grpSpPr>
        <a:xfrm>
          <a:off x="0" y="0"/>
          <a:ext cx="0" cy="0"/>
          <a:chOff x="0" y="0"/>
          <a:chExt cx="0" cy="0"/>
        </a:xfrm>
      </p:grpSpPr>
      <p:sp>
        <p:nvSpPr>
          <p:cNvPr id="330" name="Google Shape;330;p23"/>
          <p:cNvSpPr txBox="1"/>
          <p:nvPr/>
        </p:nvSpPr>
        <p:spPr>
          <a:xfrm>
            <a:off x="6243810" y="-136061"/>
            <a:ext cx="10659242" cy="15388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000" b="1" i="0" u="none" strike="noStrike" cap="none" dirty="0">
                <a:solidFill>
                  <a:srgbClr val="00569E"/>
                </a:solidFill>
                <a:latin typeface="Mongolian Baiti" panose="03000500000000000000" pitchFamily="66" charset="0"/>
                <a:ea typeface="Poppins"/>
                <a:cs typeface="Mongolian Baiti" panose="03000500000000000000" pitchFamily="66" charset="0"/>
                <a:sym typeface="Poppins"/>
              </a:rPr>
              <a:t>CONCLUSION</a:t>
            </a:r>
            <a:endParaRPr dirty="0">
              <a:latin typeface="Mongolian Baiti" panose="03000500000000000000" pitchFamily="66" charset="0"/>
              <a:cs typeface="Mongolian Baiti" panose="03000500000000000000" pitchFamily="66" charset="0"/>
            </a:endParaRPr>
          </a:p>
        </p:txBody>
      </p:sp>
      <p:grpSp>
        <p:nvGrpSpPr>
          <p:cNvPr id="331" name="Google Shape;331;p23"/>
          <p:cNvGrpSpPr/>
          <p:nvPr/>
        </p:nvGrpSpPr>
        <p:grpSpPr>
          <a:xfrm>
            <a:off x="0" y="-136061"/>
            <a:ext cx="5794347" cy="10423061"/>
            <a:chOff x="0" y="-38100"/>
            <a:chExt cx="1622546" cy="2918689"/>
          </a:xfrm>
        </p:grpSpPr>
        <p:sp>
          <p:nvSpPr>
            <p:cNvPr id="332" name="Google Shape;332;p23"/>
            <p:cNvSpPr/>
            <p:nvPr/>
          </p:nvSpPr>
          <p:spPr>
            <a:xfrm>
              <a:off x="0" y="0"/>
              <a:ext cx="1622546" cy="2880589"/>
            </a:xfrm>
            <a:custGeom>
              <a:avLst/>
              <a:gdLst/>
              <a:ahLst/>
              <a:cxnLst/>
              <a:rect l="l" t="t" r="r" b="b"/>
              <a:pathLst>
                <a:path w="1622546" h="2880589" extrusionOk="0">
                  <a:moveTo>
                    <a:pt x="0" y="0"/>
                  </a:moveTo>
                  <a:lnTo>
                    <a:pt x="1622546" y="0"/>
                  </a:lnTo>
                  <a:lnTo>
                    <a:pt x="1622546" y="2880589"/>
                  </a:lnTo>
                  <a:lnTo>
                    <a:pt x="0" y="2880589"/>
                  </a:lnTo>
                  <a:close/>
                </a:path>
              </a:pathLst>
            </a:custGeom>
            <a:solidFill>
              <a:srgbClr val="145DA0"/>
            </a:solidFill>
            <a:ln>
              <a:noFill/>
            </a:ln>
          </p:spPr>
        </p:sp>
        <p:sp>
          <p:nvSpPr>
            <p:cNvPr id="333" name="Google Shape;333;p23"/>
            <p:cNvSpPr txBox="1"/>
            <p:nvPr/>
          </p:nvSpPr>
          <p:spPr>
            <a:xfrm>
              <a:off x="0" y="-38100"/>
              <a:ext cx="1622546" cy="29186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4" name="Google Shape;334;p23"/>
          <p:cNvSpPr txBox="1"/>
          <p:nvPr/>
        </p:nvSpPr>
        <p:spPr>
          <a:xfrm>
            <a:off x="6600058" y="3326830"/>
            <a:ext cx="10659300" cy="530915"/>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300" b="0" i="0" u="none" strike="noStrike" cap="none" dirty="0">
                <a:solidFill>
                  <a:srgbClr val="000000"/>
                </a:solidFill>
                <a:latin typeface="Poppins"/>
                <a:ea typeface="Poppins"/>
                <a:cs typeface="Poppins"/>
                <a:sym typeface="Poppins"/>
              </a:rPr>
              <a:t> </a:t>
            </a:r>
            <a:endParaRPr dirty="0"/>
          </a:p>
        </p:txBody>
      </p:sp>
      <p:sp>
        <p:nvSpPr>
          <p:cNvPr id="2" name="Rectangle 1">
            <a:extLst>
              <a:ext uri="{FF2B5EF4-FFF2-40B4-BE49-F238E27FC236}">
                <a16:creationId xmlns:a16="http://schemas.microsoft.com/office/drawing/2014/main" id="{C7DDBAA3-C27F-CFC9-46E5-855925136ADC}"/>
              </a:ext>
            </a:extLst>
          </p:cNvPr>
          <p:cNvSpPr>
            <a:spLocks noChangeArrowheads="1"/>
          </p:cNvSpPr>
          <p:nvPr/>
        </p:nvSpPr>
        <p:spPr bwMode="auto">
          <a:xfrm>
            <a:off x="2628900" y="1403137"/>
            <a:ext cx="15138299" cy="898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0" u="none" strike="noStrike" cap="none" normalizeH="0" baseline="0" dirty="0">
                <a:ln>
                  <a:noFill/>
                </a:ln>
                <a:solidFill>
                  <a:schemeClr val="tx1"/>
                </a:solidFill>
                <a:effectLst/>
                <a:latin typeface="Mongolian Baiti" panose="03000500000000000000" pitchFamily="66" charset="0"/>
                <a:cs typeface="Mongolian Baiti" panose="03000500000000000000" pitchFamily="66" charset="0"/>
              </a:rPr>
              <a:t>The Bank Analysis Project has provided valuable insights into the bank's loan portfolio, customer behavior, and operational efficiency. By utilizing tools such as Excel, SQL, Tableau, and Power BI, we conducted a comprehensive analysis that revealed key trends, identified potential risks, and highlighted opportunities for growth.</a:t>
            </a:r>
          </a:p>
          <a:p>
            <a:pPr marR="0" lvl="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Mongolian Baiti" panose="03000500000000000000" pitchFamily="66" charset="0"/>
              <a:cs typeface="Mongolian Baiti" panose="03000500000000000000" pitchFamily="66"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0" u="none" strike="noStrike" cap="none" normalizeH="0" baseline="0" dirty="0">
                <a:ln>
                  <a:noFill/>
                </a:ln>
                <a:solidFill>
                  <a:schemeClr val="tx1"/>
                </a:solidFill>
                <a:effectLst/>
                <a:latin typeface="Mongolian Baiti" panose="03000500000000000000" pitchFamily="66" charset="0"/>
                <a:cs typeface="Mongolian Baiti" panose="03000500000000000000" pitchFamily="66" charset="0"/>
              </a:rPr>
              <a:t>The project has shown that data-driven decision-making is essential for optimizing loan offerings, enhancing customer satisfaction, and managing financial risk. It has also underscored the importance of targeted strategies, such as focusing on high-grade customers and improving verification processes, to ensure long-term profitability.</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2800" b="0" i="0" u="none" strike="noStrike" cap="none" normalizeH="0" baseline="0" dirty="0">
              <a:ln>
                <a:noFill/>
              </a:ln>
              <a:solidFill>
                <a:schemeClr val="tx1"/>
              </a:solidFill>
              <a:effectLst/>
              <a:latin typeface="Mongolian Baiti" panose="03000500000000000000" pitchFamily="66" charset="0"/>
              <a:cs typeface="Mongolian Baiti" panose="03000500000000000000" pitchFamily="66"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0" u="none" strike="noStrike" cap="none" normalizeH="0" baseline="0" dirty="0">
                <a:ln>
                  <a:noFill/>
                </a:ln>
                <a:solidFill>
                  <a:schemeClr val="tx1"/>
                </a:solidFill>
                <a:effectLst/>
                <a:latin typeface="Mongolian Baiti" panose="03000500000000000000" pitchFamily="66" charset="0"/>
                <a:cs typeface="Mongolian Baiti" panose="03000500000000000000" pitchFamily="66" charset="0"/>
              </a:rPr>
              <a:t>Moreover, the insights gained from analyzing KPIs, such as year-wise loan amounts, grade-wise revolving balances, and state-wise loan statuses, have provided a clear understanding of the bank's current position and future potential. The project has also addressed challenges related to data quality and process inefficiencies, offering solutions that can be implemented to improve overall performance.</a:t>
            </a:r>
          </a:p>
          <a:p>
            <a:pPr marR="0" lvl="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Mongolian Baiti" panose="03000500000000000000" pitchFamily="66" charset="0"/>
              <a:cs typeface="Mongolian Baiti" panose="03000500000000000000" pitchFamily="66"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0" u="none" strike="noStrike" cap="none" normalizeH="0" baseline="0" dirty="0">
                <a:ln>
                  <a:noFill/>
                </a:ln>
                <a:solidFill>
                  <a:schemeClr val="tx1"/>
                </a:solidFill>
                <a:effectLst/>
                <a:latin typeface="Mongolian Baiti" panose="03000500000000000000" pitchFamily="66" charset="0"/>
                <a:cs typeface="Mongolian Baiti" panose="03000500000000000000" pitchFamily="66" charset="0"/>
              </a:rPr>
              <a:t>In conclusion, the Bank Analysis Project has laid the groundwork for more strategic, informed, and efficient operations. By continuing to leverage the findings and recommendations from this analysis, the bank is well-positioned to achieve its goals, mitigate risks, and maintain a competitive edge in the financial industry.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338"/>
        <p:cNvGrpSpPr/>
        <p:nvPr/>
      </p:nvGrpSpPr>
      <p:grpSpPr>
        <a:xfrm>
          <a:off x="0" y="0"/>
          <a:ext cx="0" cy="0"/>
          <a:chOff x="0" y="0"/>
          <a:chExt cx="0" cy="0"/>
        </a:xfrm>
      </p:grpSpPr>
      <p:sp>
        <p:nvSpPr>
          <p:cNvPr id="339" name="Google Shape;339;p24"/>
          <p:cNvSpPr txBox="1"/>
          <p:nvPr/>
        </p:nvSpPr>
        <p:spPr>
          <a:xfrm>
            <a:off x="1913516" y="4205851"/>
            <a:ext cx="14460968" cy="2351093"/>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7974" b="1" i="0" u="none" strike="noStrike" cap="none" dirty="0">
                <a:solidFill>
                  <a:srgbClr val="FFFDFC"/>
                </a:solidFill>
                <a:latin typeface="Mongolian Baiti" panose="03000500000000000000" pitchFamily="66" charset="0"/>
                <a:ea typeface="Poppins"/>
                <a:cs typeface="Mongolian Baiti" panose="03000500000000000000" pitchFamily="66" charset="0"/>
                <a:sym typeface="Poppins"/>
              </a:rPr>
              <a:t>THANK YOU!</a:t>
            </a:r>
            <a:endParaRPr dirty="0">
              <a:latin typeface="Mongolian Baiti" panose="03000500000000000000" pitchFamily="66" charset="0"/>
              <a:cs typeface="Mongolian Baiti" panose="03000500000000000000" pitchFamily="66" charset="0"/>
            </a:endParaRPr>
          </a:p>
        </p:txBody>
      </p:sp>
      <p:pic>
        <p:nvPicPr>
          <p:cNvPr id="340" name="Google Shape;340;p24"/>
          <p:cNvPicPr preferRelativeResize="0"/>
          <p:nvPr/>
        </p:nvPicPr>
        <p:blipFill>
          <a:blip r:embed="rId3">
            <a:alphaModFix/>
          </a:blip>
          <a:stretch>
            <a:fillRect/>
          </a:stretch>
        </p:blipFill>
        <p:spPr>
          <a:xfrm>
            <a:off x="0" y="8352750"/>
            <a:ext cx="18424924" cy="1934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randombar(horizontal)">
                                      <p:cBhvr>
                                        <p:cTn id="7"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77"/>
        <p:cNvGrpSpPr/>
        <p:nvPr/>
      </p:nvGrpSpPr>
      <p:grpSpPr>
        <a:xfrm>
          <a:off x="0" y="0"/>
          <a:ext cx="0" cy="0"/>
          <a:chOff x="0" y="0"/>
          <a:chExt cx="0" cy="0"/>
        </a:xfrm>
      </p:grpSpPr>
      <p:graphicFrame>
        <p:nvGraphicFramePr>
          <p:cNvPr id="78" name="Google Shape;78;p11"/>
          <p:cNvGraphicFramePr/>
          <p:nvPr>
            <p:extLst>
              <p:ext uri="{D42A27DB-BD31-4B8C-83A1-F6EECF244321}">
                <p14:modId xmlns:p14="http://schemas.microsoft.com/office/powerpoint/2010/main" val="3887653469"/>
              </p:ext>
            </p:extLst>
          </p:nvPr>
        </p:nvGraphicFramePr>
        <p:xfrm>
          <a:off x="8964071" y="465729"/>
          <a:ext cx="7282106" cy="9727886"/>
        </p:xfrm>
        <a:graphic>
          <a:graphicData uri="http://schemas.openxmlformats.org/drawingml/2006/table">
            <a:tbl>
              <a:tblPr>
                <a:noFill/>
                <a:tableStyleId>{698AC955-DF6B-4A16-B53A-669FD0197471}</a:tableStyleId>
              </a:tblPr>
              <a:tblGrid>
                <a:gridCol w="6365717">
                  <a:extLst>
                    <a:ext uri="{9D8B030D-6E8A-4147-A177-3AD203B41FA5}">
                      <a16:colId xmlns:a16="http://schemas.microsoft.com/office/drawing/2014/main" val="20000"/>
                    </a:ext>
                  </a:extLst>
                </a:gridCol>
                <a:gridCol w="916389">
                  <a:extLst>
                    <a:ext uri="{9D8B030D-6E8A-4147-A177-3AD203B41FA5}">
                      <a16:colId xmlns:a16="http://schemas.microsoft.com/office/drawing/2014/main" val="20001"/>
                    </a:ext>
                  </a:extLst>
                </a:gridCol>
              </a:tblGrid>
              <a:tr h="5911801">
                <a:tc>
                  <a:txBody>
                    <a:bodyPr/>
                    <a:lstStyle/>
                    <a:p>
                      <a:pPr marL="0" marR="0" lvl="0" indent="0" algn="l" rtl="0">
                        <a:lnSpc>
                          <a:spcPct val="140013"/>
                        </a:lnSpc>
                        <a:spcBef>
                          <a:spcPts val="0"/>
                        </a:spcBef>
                        <a:spcAft>
                          <a:spcPts val="0"/>
                        </a:spcAft>
                        <a:buNone/>
                      </a:pPr>
                      <a:r>
                        <a:rPr lang="en-US" sz="3000" b="1" u="none" strike="noStrike" cap="none" dirty="0">
                          <a:solidFill>
                            <a:schemeClr val="bg1"/>
                          </a:solidFill>
                        </a:rPr>
                        <a:t>INTRODUCTION</a:t>
                      </a:r>
                    </a:p>
                    <a:p>
                      <a:pPr marL="0" marR="0" lvl="0" indent="0" algn="l" rtl="0">
                        <a:lnSpc>
                          <a:spcPct val="140013"/>
                        </a:lnSpc>
                        <a:spcBef>
                          <a:spcPts val="0"/>
                        </a:spcBef>
                        <a:spcAft>
                          <a:spcPts val="0"/>
                        </a:spcAft>
                        <a:buNone/>
                      </a:pPr>
                      <a:r>
                        <a:rPr lang="en-US" sz="3000" b="1" u="none" strike="noStrike" cap="none" dirty="0">
                          <a:solidFill>
                            <a:schemeClr val="bg1"/>
                          </a:solidFill>
                        </a:rPr>
                        <a:t>OBJECTIVES &amp; IMPORTANCE</a:t>
                      </a:r>
                    </a:p>
                    <a:p>
                      <a:pPr marL="0" marR="0" lvl="0" indent="0" algn="l" rtl="0">
                        <a:lnSpc>
                          <a:spcPct val="140013"/>
                        </a:lnSpc>
                        <a:spcBef>
                          <a:spcPts val="0"/>
                        </a:spcBef>
                        <a:spcAft>
                          <a:spcPts val="0"/>
                        </a:spcAft>
                        <a:buNone/>
                      </a:pPr>
                      <a:r>
                        <a:rPr lang="en-US" sz="3000" b="1" u="none" strike="noStrike" cap="none" dirty="0">
                          <a:solidFill>
                            <a:schemeClr val="bg1"/>
                          </a:solidFill>
                        </a:rPr>
                        <a:t>TOOLS &amp; THEIR ROLES</a:t>
                      </a:r>
                    </a:p>
                    <a:p>
                      <a:pPr marL="0" marR="0" lvl="0" indent="0" algn="l" rtl="0">
                        <a:lnSpc>
                          <a:spcPct val="140013"/>
                        </a:lnSpc>
                        <a:spcBef>
                          <a:spcPts val="0"/>
                        </a:spcBef>
                        <a:spcAft>
                          <a:spcPts val="0"/>
                        </a:spcAft>
                        <a:buNone/>
                      </a:pPr>
                      <a:r>
                        <a:rPr lang="en-US" sz="3000" b="1" u="none" strike="noStrike" cap="none" dirty="0">
                          <a:solidFill>
                            <a:schemeClr val="bg1"/>
                          </a:solidFill>
                        </a:rPr>
                        <a:t>PROJECT METHODOLOGY</a:t>
                      </a:r>
                    </a:p>
                    <a:p>
                      <a:pPr marL="0" marR="0" lvl="0" indent="0" algn="l" rtl="0">
                        <a:lnSpc>
                          <a:spcPct val="140013"/>
                        </a:lnSpc>
                        <a:spcBef>
                          <a:spcPts val="0"/>
                        </a:spcBef>
                        <a:spcAft>
                          <a:spcPts val="0"/>
                        </a:spcAft>
                        <a:buNone/>
                      </a:pPr>
                      <a:r>
                        <a:rPr lang="en-US" sz="3000" b="1" u="none" strike="noStrike" cap="none" dirty="0">
                          <a:solidFill>
                            <a:schemeClr val="bg1"/>
                          </a:solidFill>
                        </a:rPr>
                        <a:t>KPI’S</a:t>
                      </a:r>
                    </a:p>
                    <a:p>
                      <a:pPr marL="0" marR="0" lvl="0" indent="0" algn="l" rtl="0">
                        <a:lnSpc>
                          <a:spcPct val="140013"/>
                        </a:lnSpc>
                        <a:spcBef>
                          <a:spcPts val="0"/>
                        </a:spcBef>
                        <a:spcAft>
                          <a:spcPts val="0"/>
                        </a:spcAft>
                        <a:buNone/>
                      </a:pPr>
                      <a:r>
                        <a:rPr lang="en-US" sz="3000" b="1" u="none" strike="noStrike" cap="none" dirty="0">
                          <a:solidFill>
                            <a:schemeClr val="bg1"/>
                          </a:solidFill>
                        </a:rPr>
                        <a:t>KPI OBSERVATION</a:t>
                      </a:r>
                    </a:p>
                    <a:p>
                      <a:pPr marL="0" marR="0" lvl="0" indent="0" algn="l" rtl="0">
                        <a:lnSpc>
                          <a:spcPct val="140013"/>
                        </a:lnSpc>
                        <a:spcBef>
                          <a:spcPts val="0"/>
                        </a:spcBef>
                        <a:spcAft>
                          <a:spcPts val="0"/>
                        </a:spcAft>
                        <a:buNone/>
                      </a:pPr>
                      <a:r>
                        <a:rPr lang="en-US" sz="3000" b="1" u="none" strike="noStrike" cap="none" dirty="0">
                          <a:solidFill>
                            <a:schemeClr val="bg1"/>
                          </a:solidFill>
                        </a:rPr>
                        <a:t>EXCEL DASHBOARD</a:t>
                      </a:r>
                    </a:p>
                    <a:p>
                      <a:pPr marL="0" marR="0" lvl="0" indent="0" algn="l" rtl="0">
                        <a:lnSpc>
                          <a:spcPct val="140013"/>
                        </a:lnSpc>
                        <a:spcBef>
                          <a:spcPts val="0"/>
                        </a:spcBef>
                        <a:spcAft>
                          <a:spcPts val="0"/>
                        </a:spcAft>
                        <a:buNone/>
                      </a:pPr>
                      <a:r>
                        <a:rPr lang="en-US" sz="3000" b="1" u="none" strike="noStrike" cap="none" dirty="0">
                          <a:solidFill>
                            <a:schemeClr val="bg1"/>
                          </a:solidFill>
                        </a:rPr>
                        <a:t>POWER BI DASHBOARD</a:t>
                      </a:r>
                    </a:p>
                    <a:p>
                      <a:pPr marL="0" marR="0" lvl="0" indent="0" algn="l" rtl="0">
                        <a:lnSpc>
                          <a:spcPct val="140013"/>
                        </a:lnSpc>
                        <a:spcBef>
                          <a:spcPts val="0"/>
                        </a:spcBef>
                        <a:spcAft>
                          <a:spcPts val="0"/>
                        </a:spcAft>
                        <a:buNone/>
                      </a:pPr>
                      <a:r>
                        <a:rPr lang="en-US" sz="3000" b="1" u="none" strike="noStrike" cap="none" dirty="0">
                          <a:solidFill>
                            <a:schemeClr val="bg1"/>
                          </a:solidFill>
                        </a:rPr>
                        <a:t>TABLEAU DASHBOARD</a:t>
                      </a:r>
                    </a:p>
                    <a:p>
                      <a:pPr marL="0" marR="0" lvl="0" indent="0" algn="l" rtl="0">
                        <a:lnSpc>
                          <a:spcPct val="140013"/>
                        </a:lnSpc>
                        <a:spcBef>
                          <a:spcPts val="0"/>
                        </a:spcBef>
                        <a:spcAft>
                          <a:spcPts val="0"/>
                        </a:spcAft>
                        <a:buNone/>
                      </a:pPr>
                      <a:r>
                        <a:rPr lang="en-US" sz="3000" b="1" u="none" strike="noStrike" cap="none" dirty="0">
                          <a:solidFill>
                            <a:schemeClr val="bg1"/>
                          </a:solidFill>
                        </a:rPr>
                        <a:t>SQL QUERIES</a:t>
                      </a:r>
                      <a:endParaRPr sz="3000" b="1" u="none" strike="noStrike" cap="none" dirty="0">
                        <a:solidFill>
                          <a:schemeClr val="bg1"/>
                        </a:solidFil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0"/>
                  </a:ext>
                </a:extLst>
              </a:tr>
              <a:tr h="544043">
                <a:tc>
                  <a:txBody>
                    <a:bodyPr/>
                    <a:lstStyle/>
                    <a:p>
                      <a:pPr marL="0" marR="0" lvl="0" indent="0" algn="l" rtl="0">
                        <a:lnSpc>
                          <a:spcPct val="140013"/>
                        </a:lnSpc>
                        <a:spcBef>
                          <a:spcPts val="0"/>
                        </a:spcBef>
                        <a:spcAft>
                          <a:spcPts val="0"/>
                        </a:spcAft>
                        <a:buNone/>
                      </a:pPr>
                      <a:r>
                        <a:rPr lang="en-US" sz="3000" b="1" u="none" strike="noStrike" cap="none" dirty="0">
                          <a:solidFill>
                            <a:schemeClr val="bg1"/>
                          </a:solidFill>
                        </a:rPr>
                        <a:t>INSIGHTS&amp;SUGGESTIONS</a:t>
                      </a:r>
                      <a:endParaRPr sz="3000" b="1" u="none" strike="noStrike" cap="none" dirty="0">
                        <a:solidFill>
                          <a:schemeClr val="bg1"/>
                        </a:solidFil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1"/>
                  </a:ext>
                </a:extLst>
              </a:tr>
              <a:tr h="224137">
                <a:tc>
                  <a:txBody>
                    <a:bodyPr/>
                    <a:lstStyle/>
                    <a:p>
                      <a:pPr marL="0" marR="0" lvl="0" indent="0" algn="l" rtl="0">
                        <a:lnSpc>
                          <a:spcPct val="140013"/>
                        </a:lnSpc>
                        <a:spcBef>
                          <a:spcPts val="0"/>
                        </a:spcBef>
                        <a:spcAft>
                          <a:spcPts val="0"/>
                        </a:spcAft>
                        <a:buNone/>
                      </a:pPr>
                      <a:r>
                        <a:rPr lang="en-US" sz="3000" b="1" u="none" strike="noStrike" cap="none" dirty="0">
                          <a:solidFill>
                            <a:schemeClr val="bg1"/>
                          </a:solidFill>
                        </a:rPr>
                        <a:t>CHALLENGES &amp; SOLUTIONS</a:t>
                      </a:r>
                      <a:endParaRPr sz="3000" b="1" u="none" strike="noStrike" cap="none" dirty="0">
                        <a:solidFill>
                          <a:schemeClr val="bg1"/>
                        </a:solidFil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2"/>
                  </a:ext>
                </a:extLst>
              </a:tr>
              <a:tr h="127000">
                <a:tc>
                  <a:txBody>
                    <a:bodyPr/>
                    <a:lstStyle/>
                    <a:p>
                      <a:pPr marL="0" marR="0" lvl="0" indent="0" algn="l" rtl="0">
                        <a:lnSpc>
                          <a:spcPct val="140013"/>
                        </a:lnSpc>
                        <a:spcBef>
                          <a:spcPts val="0"/>
                        </a:spcBef>
                        <a:spcAft>
                          <a:spcPts val="0"/>
                        </a:spcAft>
                        <a:buNone/>
                      </a:pPr>
                      <a:r>
                        <a:rPr lang="en-US" sz="3000" b="1" u="none" strike="noStrike" cap="none" dirty="0">
                          <a:solidFill>
                            <a:schemeClr val="bg1"/>
                          </a:solidFill>
                        </a:rPr>
                        <a:t>CONCLUSION</a:t>
                      </a:r>
                      <a:endParaRPr sz="3000" b="1" u="none" strike="noStrike" cap="none" dirty="0">
                        <a:solidFill>
                          <a:schemeClr val="bg1"/>
                        </a:solidFill>
                      </a:endParaRPr>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3"/>
                  </a:ext>
                </a:extLst>
              </a:tr>
              <a:tr h="544043">
                <a:tc>
                  <a:txBody>
                    <a:bodyPr/>
                    <a:lstStyle/>
                    <a:p>
                      <a:pPr marL="0" marR="0" lvl="0" indent="0" algn="l"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4"/>
                  </a:ext>
                </a:extLst>
              </a:tr>
              <a:tr h="544043">
                <a:tc>
                  <a:txBody>
                    <a:bodyPr/>
                    <a:lstStyle/>
                    <a:p>
                      <a:pPr marL="0" marR="0" lvl="0" indent="0" algn="l"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5"/>
                  </a:ext>
                </a:extLst>
              </a:tr>
              <a:tr h="544043">
                <a:tc>
                  <a:txBody>
                    <a:bodyPr/>
                    <a:lstStyle/>
                    <a:p>
                      <a:pPr marL="0" marR="0" lvl="0" indent="0" algn="l"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endParaRPr sz="3000" u="none" strike="noStrike" cap="none" dirty="0"/>
                    </a:p>
                  </a:txBody>
                  <a:tcPr marL="0" marR="0" marT="0" marB="0" anchor="ctr">
                    <a:lnL w="9525" cap="flat" cmpd="sng">
                      <a:solidFill>
                        <a:srgbClr val="00569E"/>
                      </a:solidFill>
                      <a:prstDash val="solid"/>
                      <a:round/>
                      <a:headEnd type="none" w="sm" len="sm"/>
                      <a:tailEnd type="none" w="sm" len="sm"/>
                    </a:lnL>
                    <a:lnR w="9525" cap="flat" cmpd="sng">
                      <a:solidFill>
                        <a:srgbClr val="00569E"/>
                      </a:solidFill>
                      <a:prstDash val="solid"/>
                      <a:round/>
                      <a:headEnd type="none" w="sm" len="sm"/>
                      <a:tailEnd type="none" w="sm" len="sm"/>
                    </a:lnR>
                    <a:lnT w="9525" cap="flat" cmpd="sng">
                      <a:solidFill>
                        <a:srgbClr val="00569E"/>
                      </a:solidFill>
                      <a:prstDash val="solid"/>
                      <a:round/>
                      <a:headEnd type="none" w="sm" len="sm"/>
                      <a:tailEnd type="none" w="sm" len="sm"/>
                    </a:lnT>
                    <a:lnB w="9525" cap="flat" cmpd="sng">
                      <a:solidFill>
                        <a:srgbClr val="0056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79" name="Google Shape;79;p11"/>
          <p:cNvGrpSpPr/>
          <p:nvPr/>
        </p:nvGrpSpPr>
        <p:grpSpPr>
          <a:xfrm>
            <a:off x="0" y="-236125"/>
            <a:ext cx="8481253" cy="10523185"/>
            <a:chOff x="0" y="-57151"/>
            <a:chExt cx="2052777" cy="2547000"/>
          </a:xfrm>
        </p:grpSpPr>
        <p:sp>
          <p:nvSpPr>
            <p:cNvPr id="80" name="Google Shape;80;p11"/>
            <p:cNvSpPr/>
            <p:nvPr/>
          </p:nvSpPr>
          <p:spPr>
            <a:xfrm>
              <a:off x="0" y="0"/>
              <a:ext cx="2052777" cy="2489824"/>
            </a:xfrm>
            <a:custGeom>
              <a:avLst/>
              <a:gdLst/>
              <a:ahLst/>
              <a:cxnLst/>
              <a:rect l="l" t="t" r="r" b="b"/>
              <a:pathLst>
                <a:path w="2052777" h="2489824" extrusionOk="0">
                  <a:moveTo>
                    <a:pt x="12780" y="0"/>
                  </a:moveTo>
                  <a:lnTo>
                    <a:pt x="2039997" y="0"/>
                  </a:lnTo>
                  <a:cubicBezTo>
                    <a:pt x="2047055" y="0"/>
                    <a:pt x="2052777" y="5722"/>
                    <a:pt x="2052777" y="12780"/>
                  </a:cubicBezTo>
                  <a:lnTo>
                    <a:pt x="2052777" y="2477045"/>
                  </a:lnTo>
                  <a:cubicBezTo>
                    <a:pt x="2052777" y="2484102"/>
                    <a:pt x="2047055" y="2489824"/>
                    <a:pt x="2039997" y="2489824"/>
                  </a:cubicBezTo>
                  <a:lnTo>
                    <a:pt x="12780" y="2489824"/>
                  </a:lnTo>
                  <a:cubicBezTo>
                    <a:pt x="5722" y="2489824"/>
                    <a:pt x="0" y="2484102"/>
                    <a:pt x="0" y="2477045"/>
                  </a:cubicBezTo>
                  <a:lnTo>
                    <a:pt x="0" y="12780"/>
                  </a:lnTo>
                  <a:cubicBezTo>
                    <a:pt x="0" y="5722"/>
                    <a:pt x="5722" y="0"/>
                    <a:pt x="12780"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p:nvPr/>
          </p:nvSpPr>
          <p:spPr>
            <a:xfrm>
              <a:off x="0" y="-57151"/>
              <a:ext cx="1325700" cy="2547000"/>
            </a:xfrm>
            <a:prstGeom prst="rect">
              <a:avLst/>
            </a:prstGeom>
            <a:solidFill>
              <a:srgbClr val="F0F0F0"/>
            </a:solidFill>
            <a:ln>
              <a:noFill/>
            </a:ln>
          </p:spPr>
          <p:txBody>
            <a:bodyPr spcFirstLastPara="1" wrap="square" lIns="254000" tIns="254000" rIns="254000" bIns="2540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 name="Google Shape;82;p11"/>
          <p:cNvSpPr txBox="1"/>
          <p:nvPr/>
        </p:nvSpPr>
        <p:spPr>
          <a:xfrm rot="-5400000">
            <a:off x="-1871634" y="4071908"/>
            <a:ext cx="8229600" cy="214318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2" b="1" i="0" u="none" strike="noStrike" cap="none" dirty="0">
                <a:solidFill>
                  <a:srgbClr val="00569E"/>
                </a:solidFill>
                <a:latin typeface="Poppins"/>
                <a:ea typeface="Poppins"/>
                <a:cs typeface="Poppins"/>
                <a:sym typeface="Poppins"/>
              </a:rPr>
              <a:t>AGENDA</a:t>
            </a:r>
            <a:endParaRPr dirty="0"/>
          </a:p>
        </p:txBody>
      </p:sp>
      <p:pic>
        <p:nvPicPr>
          <p:cNvPr id="3" name="Picture 2">
            <a:extLst>
              <a:ext uri="{FF2B5EF4-FFF2-40B4-BE49-F238E27FC236}">
                <a16:creationId xmlns:a16="http://schemas.microsoft.com/office/drawing/2014/main" id="{3B3E8CF7-3858-9E57-4552-5519A4FE15D9}"/>
              </a:ext>
            </a:extLst>
          </p:cNvPr>
          <p:cNvPicPr>
            <a:picLocks noChangeAspect="1"/>
          </p:cNvPicPr>
          <p:nvPr/>
        </p:nvPicPr>
        <p:blipFill>
          <a:blip r:embed="rId3"/>
          <a:stretch>
            <a:fillRect/>
          </a:stretch>
        </p:blipFill>
        <p:spPr>
          <a:xfrm>
            <a:off x="4729714" y="2324100"/>
            <a:ext cx="2819400" cy="2819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86"/>
        <p:cNvGrpSpPr/>
        <p:nvPr/>
      </p:nvGrpSpPr>
      <p:grpSpPr>
        <a:xfrm>
          <a:off x="0" y="0"/>
          <a:ext cx="0" cy="0"/>
          <a:chOff x="0" y="0"/>
          <a:chExt cx="0" cy="0"/>
        </a:xfrm>
      </p:grpSpPr>
      <p:pic>
        <p:nvPicPr>
          <p:cNvPr id="87" name="Google Shape;87;p12"/>
          <p:cNvPicPr preferRelativeResize="0"/>
          <p:nvPr/>
        </p:nvPicPr>
        <p:blipFill>
          <a:blip r:embed="rId3">
            <a:alphaModFix/>
          </a:blip>
          <a:stretch>
            <a:fillRect/>
          </a:stretch>
        </p:blipFill>
        <p:spPr>
          <a:xfrm>
            <a:off x="9143987" y="493753"/>
            <a:ext cx="8428401" cy="9291525"/>
          </a:xfrm>
          <a:prstGeom prst="rect">
            <a:avLst/>
          </a:prstGeom>
          <a:noFill/>
          <a:ln>
            <a:noFill/>
          </a:ln>
        </p:spPr>
      </p:pic>
      <p:sp>
        <p:nvSpPr>
          <p:cNvPr id="88" name="Google Shape;88;p12"/>
          <p:cNvSpPr/>
          <p:nvPr/>
        </p:nvSpPr>
        <p:spPr>
          <a:xfrm>
            <a:off x="8141647" y="-2599606"/>
            <a:ext cx="4287921" cy="4287921"/>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p:nvPr/>
        </p:nvSpPr>
        <p:spPr>
          <a:xfrm>
            <a:off x="13739832" y="8143040"/>
            <a:ext cx="4287921" cy="4287921"/>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2"/>
          <p:cNvSpPr txBox="1"/>
          <p:nvPr/>
        </p:nvSpPr>
        <p:spPr>
          <a:xfrm>
            <a:off x="498385" y="314960"/>
            <a:ext cx="7547400" cy="10776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7000" b="1" i="0" u="none" strike="noStrike" cap="none" dirty="0">
                <a:solidFill>
                  <a:srgbClr val="00569E"/>
                </a:solidFill>
                <a:latin typeface="Poppins"/>
                <a:ea typeface="Poppins"/>
                <a:cs typeface="Poppins"/>
                <a:sym typeface="Poppins"/>
              </a:rPr>
              <a:t>INTRODUCTION</a:t>
            </a:r>
            <a:endParaRPr sz="7000" dirty="0"/>
          </a:p>
        </p:txBody>
      </p:sp>
      <p:sp>
        <p:nvSpPr>
          <p:cNvPr id="91" name="Google Shape;91;p12"/>
          <p:cNvSpPr txBox="1"/>
          <p:nvPr/>
        </p:nvSpPr>
        <p:spPr>
          <a:xfrm>
            <a:off x="715612" y="1977033"/>
            <a:ext cx="7112947" cy="830996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400" i="0" u="none" strike="noStrike" cap="none" dirty="0">
                <a:solidFill>
                  <a:srgbClr val="000000"/>
                </a:solidFill>
                <a:latin typeface="Bahnschrift SemiBold" panose="020B0502040204020203" pitchFamily="34" charset="0"/>
                <a:ea typeface="Poppins"/>
                <a:cs typeface="Poppins"/>
                <a:sym typeface="Poppins"/>
              </a:rPr>
              <a:t>Welcome to our presentation on the "Bank Loan Analysis of Customers”. In today's financial landscape, banks play a crucial role in providing loans to individuals and businesses. Understanding customer behavior and predicting their loan repayment capabilities are vital for minimizing risk and maximizing profitability. In this project, we analyze various customer attributes and their impact on loan approval decision. Our analysis focuses on several key factors, including income levels, credit history, and other demographic information, to identify patterns and trends. Ultimately, this project aims to support banks in optimizing their loan portfolios and enhancing financial stability</a:t>
            </a:r>
            <a:r>
              <a:rPr lang="en-US" sz="2400" i="0" u="none" strike="noStrike" cap="none" dirty="0">
                <a:solidFill>
                  <a:srgbClr val="000000"/>
                </a:solidFill>
                <a:latin typeface="Arial Black" panose="020B0A04020102020204" pitchFamily="34" charset="0"/>
                <a:ea typeface="Poppins"/>
                <a:cs typeface="Poppins"/>
                <a:sym typeface="Poppins"/>
              </a:rPr>
              <a:t>.</a:t>
            </a:r>
            <a:endParaRPr sz="2400" dirty="0">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86"/>
        <p:cNvGrpSpPr/>
        <p:nvPr/>
      </p:nvGrpSpPr>
      <p:grpSpPr>
        <a:xfrm>
          <a:off x="0" y="0"/>
          <a:ext cx="0" cy="0"/>
          <a:chOff x="0" y="0"/>
          <a:chExt cx="0" cy="0"/>
        </a:xfrm>
      </p:grpSpPr>
      <p:sp>
        <p:nvSpPr>
          <p:cNvPr id="88" name="Google Shape;88;p12"/>
          <p:cNvSpPr/>
          <p:nvPr/>
        </p:nvSpPr>
        <p:spPr>
          <a:xfrm>
            <a:off x="6323886" y="-455802"/>
            <a:ext cx="4287921" cy="4287921"/>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p:nvPr/>
        </p:nvSpPr>
        <p:spPr>
          <a:xfrm>
            <a:off x="14242752" y="5999079"/>
            <a:ext cx="4287921" cy="4287921"/>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2"/>
          <p:cNvSpPr txBox="1"/>
          <p:nvPr/>
        </p:nvSpPr>
        <p:spPr>
          <a:xfrm>
            <a:off x="10611807" y="395497"/>
            <a:ext cx="7547400" cy="1292662"/>
          </a:xfrm>
          <a:prstGeom prst="rect">
            <a:avLst/>
          </a:prstGeom>
          <a:solidFill>
            <a:srgbClr val="F0F0F0"/>
          </a:solid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6000" b="1" dirty="0">
                <a:solidFill>
                  <a:srgbClr val="00569E"/>
                </a:solidFill>
                <a:latin typeface="Poppins"/>
                <a:cs typeface="Poppins"/>
                <a:sym typeface="Poppins"/>
              </a:rPr>
              <a:t>Importance</a:t>
            </a:r>
            <a:endParaRPr sz="6000" dirty="0"/>
          </a:p>
        </p:txBody>
      </p:sp>
      <p:sp>
        <p:nvSpPr>
          <p:cNvPr id="2" name="Google Shape;90;p12">
            <a:extLst>
              <a:ext uri="{FF2B5EF4-FFF2-40B4-BE49-F238E27FC236}">
                <a16:creationId xmlns:a16="http://schemas.microsoft.com/office/drawing/2014/main" id="{918565AF-98E3-2771-6B5C-9602AAE1DE21}"/>
              </a:ext>
            </a:extLst>
          </p:cNvPr>
          <p:cNvSpPr txBox="1"/>
          <p:nvPr/>
        </p:nvSpPr>
        <p:spPr>
          <a:xfrm>
            <a:off x="1270401" y="395497"/>
            <a:ext cx="7547400" cy="1292662"/>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6000" b="1" dirty="0">
                <a:solidFill>
                  <a:srgbClr val="00569E"/>
                </a:solidFill>
                <a:latin typeface="Poppins"/>
                <a:cs typeface="Poppins"/>
                <a:sym typeface="Poppins"/>
              </a:rPr>
              <a:t>Objectives</a:t>
            </a:r>
            <a:endParaRPr sz="6000" dirty="0"/>
          </a:p>
        </p:txBody>
      </p:sp>
      <p:sp>
        <p:nvSpPr>
          <p:cNvPr id="3" name="Rectangle: Rounded Corners 2">
            <a:extLst>
              <a:ext uri="{FF2B5EF4-FFF2-40B4-BE49-F238E27FC236}">
                <a16:creationId xmlns:a16="http://schemas.microsoft.com/office/drawing/2014/main" id="{7BA33C2F-F57F-680D-48E7-AA60E9D772E6}"/>
              </a:ext>
            </a:extLst>
          </p:cNvPr>
          <p:cNvSpPr/>
          <p:nvPr/>
        </p:nvSpPr>
        <p:spPr>
          <a:xfrm>
            <a:off x="457200" y="1943100"/>
            <a:ext cx="8014262" cy="7769004"/>
          </a:xfrm>
          <a:prstGeom prst="roundRect">
            <a:avLst>
              <a:gd name="adj" fmla="val 8635"/>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Rounded Corners 8">
            <a:extLst>
              <a:ext uri="{FF2B5EF4-FFF2-40B4-BE49-F238E27FC236}">
                <a16:creationId xmlns:a16="http://schemas.microsoft.com/office/drawing/2014/main" id="{65BFAD84-F516-09BA-5B90-E23B783BE91B}"/>
              </a:ext>
            </a:extLst>
          </p:cNvPr>
          <p:cNvSpPr/>
          <p:nvPr/>
        </p:nvSpPr>
        <p:spPr>
          <a:xfrm>
            <a:off x="9144000" y="1688158"/>
            <a:ext cx="8014262" cy="8023945"/>
          </a:xfrm>
          <a:prstGeom prst="roundRect">
            <a:avLst>
              <a:gd name="adj" fmla="val 1467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The bank analysis project plays a vital role in enhancing the overall </a:t>
            </a:r>
            <a:r>
              <a:rPr lang="en-GB" sz="2800" dirty="0">
                <a:solidFill>
                  <a:schemeClr val="tx1"/>
                </a:solidFill>
              </a:rPr>
              <a:t>performance and strategic direction. By leveraging data driven insights </a:t>
            </a:r>
            <a:r>
              <a:rPr lang="en-US" sz="3200" dirty="0">
                <a:solidFill>
                  <a:schemeClr val="tx1"/>
                </a:solidFill>
              </a:rPr>
              <a:t>, </a:t>
            </a:r>
            <a:r>
              <a:rPr lang="en-US" sz="2800" dirty="0">
                <a:solidFill>
                  <a:schemeClr val="tx1"/>
                </a:solidFill>
              </a:rPr>
              <a:t>the project supports informed decision-making, effective risk management, and targeted customer service. It also identifies opportunities for operational efficiency and market expansion, providing a competitive edge. Ultimately, the project contributes to revenue growth, cost reduction, and long-term success, making it a cornerstone of the bank's strategic initiatives.</a:t>
            </a:r>
            <a:endParaRPr lang="en-GB" sz="2000" dirty="0">
              <a:solidFill>
                <a:schemeClr val="tx1"/>
              </a:solidFill>
            </a:endParaRPr>
          </a:p>
          <a:p>
            <a:pPr algn="ctr"/>
            <a:endParaRPr lang="en-GB" sz="2000" dirty="0"/>
          </a:p>
        </p:txBody>
      </p:sp>
      <p:sp>
        <p:nvSpPr>
          <p:cNvPr id="5" name="Rectangle 2">
            <a:extLst>
              <a:ext uri="{FF2B5EF4-FFF2-40B4-BE49-F238E27FC236}">
                <a16:creationId xmlns:a16="http://schemas.microsoft.com/office/drawing/2014/main" id="{3C251AD3-BD1A-4435-A8C1-6DA77F94FC3F}"/>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6" name="Rectangle 3">
            <a:extLst>
              <a:ext uri="{FF2B5EF4-FFF2-40B4-BE49-F238E27FC236}">
                <a16:creationId xmlns:a16="http://schemas.microsoft.com/office/drawing/2014/main" id="{F6B581D1-1A90-446F-8035-C23569DFD62F}"/>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13" name="Rectangle: Rounded Corners 12">
            <a:extLst>
              <a:ext uri="{FF2B5EF4-FFF2-40B4-BE49-F238E27FC236}">
                <a16:creationId xmlns:a16="http://schemas.microsoft.com/office/drawing/2014/main" id="{F40A5E67-F293-4474-AD78-7AFB510FCBEB}"/>
              </a:ext>
            </a:extLst>
          </p:cNvPr>
          <p:cNvSpPr/>
          <p:nvPr/>
        </p:nvSpPr>
        <p:spPr>
          <a:xfrm>
            <a:off x="457200" y="1943099"/>
            <a:ext cx="8014262" cy="7769004"/>
          </a:xfrm>
          <a:prstGeom prst="roundRect">
            <a:avLst>
              <a:gd name="adj" fmla="val 8635"/>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Rounded Corners 13">
            <a:extLst>
              <a:ext uri="{FF2B5EF4-FFF2-40B4-BE49-F238E27FC236}">
                <a16:creationId xmlns:a16="http://schemas.microsoft.com/office/drawing/2014/main" id="{25B09D6D-9337-4252-BCA8-4FC62E73F022}"/>
              </a:ext>
            </a:extLst>
          </p:cNvPr>
          <p:cNvSpPr/>
          <p:nvPr/>
        </p:nvSpPr>
        <p:spPr>
          <a:xfrm>
            <a:off x="457200" y="1943099"/>
            <a:ext cx="8014262" cy="7769004"/>
          </a:xfrm>
          <a:prstGeom prst="roundRect">
            <a:avLst>
              <a:gd name="adj" fmla="val 8635"/>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Black" panose="020B0A04020102020204" pitchFamily="34" charset="0"/>
              </a:rPr>
              <a:t>Analyze Customer Profiles</a:t>
            </a:r>
            <a:r>
              <a:rPr kumimoji="0" lang="en-US" altLang="en-US" sz="2400" b="0" i="0" u="none" strike="noStrike" cap="none" normalizeH="0" baseline="0" dirty="0">
                <a:ln>
                  <a:noFill/>
                </a:ln>
                <a:solidFill>
                  <a:schemeClr val="tx1"/>
                </a:solidFill>
                <a:effectLst/>
                <a:latin typeface="Arial" panose="020B0604020202020204" pitchFamily="34" charset="0"/>
              </a:rPr>
              <a:t>: To examine various customer attributes such as income, employment status, credit history, and demographics to understand their impact on loan approval and repayment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Black" panose="020B0A04020102020204" pitchFamily="34" charset="0"/>
              </a:rPr>
              <a:t>Identify Key Risk Factors</a:t>
            </a:r>
            <a:r>
              <a:rPr kumimoji="0" lang="en-US" altLang="en-US" sz="2400" b="0" i="0" u="none" strike="noStrike" cap="none" normalizeH="0" baseline="0" dirty="0">
                <a:ln>
                  <a:noFill/>
                </a:ln>
                <a:solidFill>
                  <a:schemeClr val="tx1"/>
                </a:solidFill>
                <a:effectLst/>
                <a:latin typeface="Arial" panose="020B0604020202020204" pitchFamily="34" charset="0"/>
              </a:rPr>
              <a:t>: To identify the key factors that contribute to loan defaults and late repayments, enabling the bank to better manage and mitigate credit risk.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Black" panose="020B0A04020102020204" pitchFamily="34" charset="0"/>
              </a:rPr>
              <a:t>Develop Predictive Models</a:t>
            </a:r>
            <a:r>
              <a:rPr kumimoji="0" lang="en-US" altLang="en-US" sz="2400" b="0" i="0" u="none" strike="noStrike" cap="none" normalizeH="0" baseline="0" dirty="0">
                <a:ln>
                  <a:noFill/>
                </a:ln>
                <a:solidFill>
                  <a:schemeClr val="tx1"/>
                </a:solidFill>
                <a:effectLst/>
                <a:latin typeface="Arial" panose="020B0604020202020204" pitchFamily="34" charset="0"/>
              </a:rPr>
              <a:t>: To build predictive models that forecast loan approval outcomes based on customer data, improving the accuracy and efficiency of the bank's lending decisions.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Black" panose="020B0A04020102020204" pitchFamily="34" charset="0"/>
              </a:rPr>
              <a:t>Optimize Loan Approval Processes</a:t>
            </a:r>
            <a:r>
              <a:rPr kumimoji="0" lang="en-US" altLang="en-US" sz="2400" b="0" i="0" u="none" strike="noStrike" cap="none" normalizeH="0" baseline="0" dirty="0">
                <a:ln>
                  <a:noFill/>
                </a:ln>
                <a:solidFill>
                  <a:schemeClr val="tx1"/>
                </a:solidFill>
                <a:effectLst/>
                <a:latin typeface="Arial" panose="020B0604020202020204" pitchFamily="34" charset="0"/>
              </a:rPr>
              <a:t>: To streamline the loan approval process by using data-driven insights, reducing time and costs associated with manual assessments.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By achieving these objectives, the project aims to help banks improve their lending strategies</a:t>
            </a:r>
            <a:r>
              <a:rPr lang="en-US" altLang="en-US" sz="2400" dirty="0">
                <a:solidFill>
                  <a:schemeClr val="tx1"/>
                </a:solidFill>
                <a:latin typeface="Arial" panose="020B0604020202020204" pitchFamily="34" charset="0"/>
              </a:rPr>
              <a:t> reduce risk and maximize profitability.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F5718D86-F21D-486B-B4AF-DA264671DD15}"/>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246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113"/>
        <p:cNvGrpSpPr/>
        <p:nvPr/>
      </p:nvGrpSpPr>
      <p:grpSpPr>
        <a:xfrm>
          <a:off x="0" y="0"/>
          <a:ext cx="0" cy="0"/>
          <a:chOff x="0" y="0"/>
          <a:chExt cx="0" cy="0"/>
        </a:xfrm>
      </p:grpSpPr>
      <p:sp>
        <p:nvSpPr>
          <p:cNvPr id="2" name="Rounded Rectangle 1">
            <a:extLst>
              <a:ext uri="{FF2B5EF4-FFF2-40B4-BE49-F238E27FC236}">
                <a16:creationId xmlns:a16="http://schemas.microsoft.com/office/drawing/2014/main" id="{30313B2E-00F3-B21F-0DCC-B4F48B026F7E}"/>
              </a:ext>
            </a:extLst>
          </p:cNvPr>
          <p:cNvSpPr/>
          <p:nvPr/>
        </p:nvSpPr>
        <p:spPr>
          <a:xfrm>
            <a:off x="1295400" y="3760787"/>
            <a:ext cx="4678680" cy="1896745"/>
          </a:xfrm>
          <a:prstGeom prst="roundRect">
            <a:avLst/>
          </a:prstGeom>
          <a:gradFill flip="none" rotWithShape="1">
            <a:gsLst>
              <a:gs pos="0">
                <a:schemeClr val="bg2">
                  <a:lumMod val="60000"/>
                  <a:lumOff val="40000"/>
                </a:schemeClr>
              </a:gs>
              <a:gs pos="100000">
                <a:schemeClr val="accent1">
                  <a:tint val="50000"/>
                  <a:shade val="100000"/>
                  <a:satMod val="350000"/>
                </a:schemeClr>
              </a:gs>
            </a:gsLst>
            <a:lin ang="13500000" scaled="1"/>
            <a:tileRect/>
          </a:gradFill>
          <a:ln>
            <a:solidFill>
              <a:schemeClr val="bg2">
                <a:lumMod val="40000"/>
                <a:lumOff val="60000"/>
              </a:schemeClr>
            </a:solidFill>
          </a:ln>
          <a:effectLst>
            <a:innerShdw blurRad="63500" dist="50800" dir="13500000">
              <a:prstClr val="black">
                <a:alpha val="50000"/>
              </a:prstClr>
            </a:innerShdw>
            <a:reflection blurRad="6350" stA="50000" endA="300" endPos="38500" dist="50800" dir="5400000" sy="-100000" algn="bl" rotWithShape="0"/>
          </a:effectLst>
        </p:spPr>
        <p:style>
          <a:lnRef idx="0">
            <a:srgbClr val="FFFFFF"/>
          </a:lnRef>
          <a:fillRef idx="3">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4400" dirty="0">
                <a:solidFill>
                  <a:schemeClr val="tx1"/>
                </a:solidFill>
                <a:latin typeface="Algerian" panose="04020705040A02060702" charset="0"/>
                <a:cs typeface="Algerian" panose="04020705040A02060702" charset="0"/>
              </a:rPr>
              <a:t>PROJECT METHODOLOGY</a:t>
            </a:r>
          </a:p>
        </p:txBody>
      </p:sp>
      <p:graphicFrame>
        <p:nvGraphicFramePr>
          <p:cNvPr id="3" name="Diagram 2">
            <a:extLst>
              <a:ext uri="{FF2B5EF4-FFF2-40B4-BE49-F238E27FC236}">
                <a16:creationId xmlns:a16="http://schemas.microsoft.com/office/drawing/2014/main" id="{E7575FD3-C766-6E43-F19A-4F11ACF0EF98}"/>
              </a:ext>
            </a:extLst>
          </p:cNvPr>
          <p:cNvGraphicFramePr/>
          <p:nvPr>
            <p:extLst>
              <p:ext uri="{D42A27DB-BD31-4B8C-83A1-F6EECF244321}">
                <p14:modId xmlns:p14="http://schemas.microsoft.com/office/powerpoint/2010/main" val="1149043128"/>
              </p:ext>
            </p:extLst>
          </p:nvPr>
        </p:nvGraphicFramePr>
        <p:xfrm>
          <a:off x="7109460" y="1417320"/>
          <a:ext cx="8686800" cy="7680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113"/>
        <p:cNvGrpSpPr/>
        <p:nvPr/>
      </p:nvGrpSpPr>
      <p:grpSpPr>
        <a:xfrm>
          <a:off x="0" y="0"/>
          <a:ext cx="0" cy="0"/>
          <a:chOff x="0" y="0"/>
          <a:chExt cx="0" cy="0"/>
        </a:xfrm>
      </p:grpSpPr>
      <p:grpSp>
        <p:nvGrpSpPr>
          <p:cNvPr id="4" name="Group 3">
            <a:extLst>
              <a:ext uri="{FF2B5EF4-FFF2-40B4-BE49-F238E27FC236}">
                <a16:creationId xmlns:a16="http://schemas.microsoft.com/office/drawing/2014/main" id="{B1EF3AAC-0CA0-89C4-73E4-81420B667EF0}"/>
              </a:ext>
            </a:extLst>
          </p:cNvPr>
          <p:cNvGrpSpPr/>
          <p:nvPr/>
        </p:nvGrpSpPr>
        <p:grpSpPr>
          <a:xfrm>
            <a:off x="642900" y="1611024"/>
            <a:ext cx="3825636" cy="7922647"/>
            <a:chOff x="1735" y="0"/>
            <a:chExt cx="1987748" cy="5105400"/>
          </a:xfrm>
        </p:grpSpPr>
        <p:sp>
          <p:nvSpPr>
            <p:cNvPr id="5" name="Rectangle: Rounded Corners 4">
              <a:extLst>
                <a:ext uri="{FF2B5EF4-FFF2-40B4-BE49-F238E27FC236}">
                  <a16:creationId xmlns:a16="http://schemas.microsoft.com/office/drawing/2014/main" id="{B3FA0429-40A2-DECD-6D72-760275625731}"/>
                </a:ext>
              </a:extLst>
            </p:cNvPr>
            <p:cNvSpPr/>
            <p:nvPr/>
          </p:nvSpPr>
          <p:spPr>
            <a:xfrm>
              <a:off x="1735" y="0"/>
              <a:ext cx="1987748" cy="5105400"/>
            </a:xfrm>
            <a:prstGeom prst="roundRect">
              <a:avLst>
                <a:gd name="adj" fmla="val 100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311B54B9-05EA-7438-18B6-DB1F7E008BD1}"/>
                </a:ext>
              </a:extLst>
            </p:cNvPr>
            <p:cNvSpPr txBox="1"/>
            <p:nvPr/>
          </p:nvSpPr>
          <p:spPr>
            <a:xfrm>
              <a:off x="1735" y="2042160"/>
              <a:ext cx="1987748" cy="2042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grpSp>
      <p:sp>
        <p:nvSpPr>
          <p:cNvPr id="8" name="TextBox 7">
            <a:extLst>
              <a:ext uri="{FF2B5EF4-FFF2-40B4-BE49-F238E27FC236}">
                <a16:creationId xmlns:a16="http://schemas.microsoft.com/office/drawing/2014/main" id="{FDF5E32D-6378-32FD-A888-45ECC5D35976}"/>
              </a:ext>
            </a:extLst>
          </p:cNvPr>
          <p:cNvSpPr txBox="1"/>
          <p:nvPr/>
        </p:nvSpPr>
        <p:spPr>
          <a:xfrm>
            <a:off x="777182" y="1904881"/>
            <a:ext cx="3762474" cy="6370975"/>
          </a:xfrm>
          <a:prstGeom prst="rect">
            <a:avLst/>
          </a:prstGeom>
          <a:noFill/>
        </p:spPr>
        <p:txBody>
          <a:bodyPr wrap="square">
            <a:spAutoFit/>
          </a:bodyPr>
          <a:lstStyle/>
          <a:p>
            <a:r>
              <a:rPr lang="en-GB" sz="2800" b="1" dirty="0"/>
              <a:t>1. Data Challenges:</a:t>
            </a:r>
            <a:endParaRPr lang="en-GB" sz="2800" dirty="0"/>
          </a:p>
          <a:p>
            <a:pPr>
              <a:buFont typeface="Arial" panose="020B0604020202020204" pitchFamily="34" charset="0"/>
              <a:buChar char="•"/>
            </a:pPr>
            <a:r>
              <a:rPr lang="en-GB" sz="2400" b="1" dirty="0"/>
              <a:t>Data Storage:</a:t>
            </a:r>
            <a:endParaRPr lang="en-GB" sz="2400" dirty="0"/>
          </a:p>
          <a:p>
            <a:pPr marL="742950" lvl="1" indent="-285750">
              <a:buFont typeface="Arial" panose="020B0604020202020204" pitchFamily="34" charset="0"/>
              <a:buChar char="•"/>
            </a:pPr>
            <a:r>
              <a:rPr lang="en-GB" sz="2400" dirty="0"/>
              <a:t>Data spread across multiple platforms (SQL, Excel, CSV).</a:t>
            </a:r>
          </a:p>
          <a:p>
            <a:pPr marL="742950" lvl="1" indent="-285750">
              <a:buFont typeface="Arial" panose="020B0604020202020204" pitchFamily="34" charset="0"/>
              <a:buChar char="•"/>
            </a:pPr>
            <a:r>
              <a:rPr lang="en-GB" sz="2400" dirty="0"/>
              <a:t>Insufficient data structuring and normalization.</a:t>
            </a:r>
          </a:p>
          <a:p>
            <a:pPr>
              <a:buFont typeface="Arial" panose="020B0604020202020204" pitchFamily="34" charset="0"/>
              <a:buChar char="•"/>
            </a:pPr>
            <a:r>
              <a:rPr lang="en-GB" sz="2400" b="1" dirty="0"/>
              <a:t>Lack of Comprehensive Insights:</a:t>
            </a:r>
            <a:endParaRPr lang="en-GB" sz="2400" dirty="0"/>
          </a:p>
          <a:p>
            <a:pPr marL="742950" lvl="1" indent="-285750">
              <a:buFont typeface="Arial" panose="020B0604020202020204" pitchFamily="34" charset="0"/>
              <a:buChar char="•"/>
            </a:pPr>
            <a:r>
              <a:rPr lang="en-GB" sz="2400" dirty="0"/>
              <a:t>Disconnected datasets leading to fragmented analysis.</a:t>
            </a:r>
          </a:p>
          <a:p>
            <a:pPr marL="742950" lvl="1" indent="-285750">
              <a:buFont typeface="Arial" panose="020B0604020202020204" pitchFamily="34" charset="0"/>
              <a:buChar char="•"/>
            </a:pPr>
            <a:r>
              <a:rPr lang="en-GB" sz="2400" dirty="0"/>
              <a:t>Difficulty in making informed business decisions due to scattered data.</a:t>
            </a:r>
          </a:p>
        </p:txBody>
      </p:sp>
      <p:sp>
        <p:nvSpPr>
          <p:cNvPr id="10" name="Rectangle: Rounded Corners 9">
            <a:extLst>
              <a:ext uri="{FF2B5EF4-FFF2-40B4-BE49-F238E27FC236}">
                <a16:creationId xmlns:a16="http://schemas.microsoft.com/office/drawing/2014/main" id="{13FF47BC-4D4A-ED87-2984-5CBCA26B5301}"/>
              </a:ext>
            </a:extLst>
          </p:cNvPr>
          <p:cNvSpPr/>
          <p:nvPr/>
        </p:nvSpPr>
        <p:spPr>
          <a:xfrm>
            <a:off x="5381526" y="1611024"/>
            <a:ext cx="3762474" cy="8094979"/>
          </a:xfrm>
          <a:prstGeom prst="roundRect">
            <a:avLst>
              <a:gd name="adj" fmla="val 10000"/>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51421C73-75F6-C60B-8BC4-630FB0BFDA11}"/>
              </a:ext>
            </a:extLst>
          </p:cNvPr>
          <p:cNvSpPr txBox="1"/>
          <p:nvPr/>
        </p:nvSpPr>
        <p:spPr>
          <a:xfrm>
            <a:off x="5472112" y="2054701"/>
            <a:ext cx="3429000" cy="7478970"/>
          </a:xfrm>
          <a:prstGeom prst="rect">
            <a:avLst/>
          </a:prstGeom>
          <a:noFill/>
        </p:spPr>
        <p:txBody>
          <a:bodyPr wrap="square">
            <a:spAutoFit/>
          </a:bodyPr>
          <a:lstStyle/>
          <a:p>
            <a:r>
              <a:rPr lang="en-GB" sz="2800" b="1" dirty="0"/>
              <a:t>2. Data Solutions:</a:t>
            </a:r>
            <a:endParaRPr lang="en-GB" sz="2800" dirty="0"/>
          </a:p>
          <a:p>
            <a:pPr>
              <a:buFont typeface="Arial" panose="020B0604020202020204" pitchFamily="34" charset="0"/>
              <a:buChar char="•"/>
            </a:pPr>
            <a:r>
              <a:rPr lang="en-GB" sz="2400" b="1" dirty="0"/>
              <a:t>Data Integration:</a:t>
            </a:r>
            <a:endParaRPr lang="en-GB" sz="2400" dirty="0"/>
          </a:p>
          <a:p>
            <a:pPr marL="742950" lvl="1" indent="-285750">
              <a:buFont typeface="Arial" panose="020B0604020202020204" pitchFamily="34" charset="0"/>
              <a:buChar char="•"/>
            </a:pPr>
            <a:r>
              <a:rPr lang="en-GB" sz="2400" dirty="0"/>
              <a:t>Centralized data collection and storage.</a:t>
            </a:r>
          </a:p>
          <a:p>
            <a:pPr marL="742950" lvl="1" indent="-285750">
              <a:buFont typeface="Arial" panose="020B0604020202020204" pitchFamily="34" charset="0"/>
              <a:buChar char="•"/>
            </a:pPr>
            <a:r>
              <a:rPr lang="en-GB" sz="2400" dirty="0"/>
              <a:t>Data normalization across SQL, Excel, and CSV for consistency.</a:t>
            </a:r>
          </a:p>
          <a:p>
            <a:pPr>
              <a:buFont typeface="Arial" panose="020B0604020202020204" pitchFamily="34" charset="0"/>
              <a:buChar char="•"/>
            </a:pPr>
            <a:r>
              <a:rPr lang="en-GB" sz="2400" b="1" dirty="0"/>
              <a:t>ETL Process Optimization:</a:t>
            </a:r>
            <a:endParaRPr lang="en-GB" sz="2400" dirty="0"/>
          </a:p>
          <a:p>
            <a:pPr marL="742950" lvl="1" indent="-285750">
              <a:buFont typeface="Arial" panose="020B0604020202020204" pitchFamily="34" charset="0"/>
              <a:buChar char="•"/>
            </a:pPr>
            <a:r>
              <a:rPr lang="en-GB" sz="2400" dirty="0"/>
              <a:t>Cleaned and standardized data using Excel and SQL.</a:t>
            </a:r>
          </a:p>
          <a:p>
            <a:pPr marL="742950" lvl="1" indent="-285750">
              <a:buFont typeface="Arial" panose="020B0604020202020204" pitchFamily="34" charset="0"/>
              <a:buChar char="•"/>
            </a:pPr>
            <a:r>
              <a:rPr lang="en-GB" sz="2400" dirty="0"/>
              <a:t>Reduced data redundancy and improved storage efficiency.</a:t>
            </a:r>
          </a:p>
        </p:txBody>
      </p:sp>
      <p:grpSp>
        <p:nvGrpSpPr>
          <p:cNvPr id="17" name="Group 16">
            <a:extLst>
              <a:ext uri="{FF2B5EF4-FFF2-40B4-BE49-F238E27FC236}">
                <a16:creationId xmlns:a16="http://schemas.microsoft.com/office/drawing/2014/main" id="{86DB0BF7-929C-8ED2-7DA9-34268231F8D6}"/>
              </a:ext>
            </a:extLst>
          </p:cNvPr>
          <p:cNvGrpSpPr/>
          <p:nvPr/>
        </p:nvGrpSpPr>
        <p:grpSpPr>
          <a:xfrm>
            <a:off x="9922790" y="1592851"/>
            <a:ext cx="3761682" cy="8094979"/>
            <a:chOff x="1735" y="0"/>
            <a:chExt cx="1987748" cy="5105400"/>
          </a:xfrm>
        </p:grpSpPr>
        <p:sp>
          <p:nvSpPr>
            <p:cNvPr id="18" name="Rectangle: Rounded Corners 17">
              <a:extLst>
                <a:ext uri="{FF2B5EF4-FFF2-40B4-BE49-F238E27FC236}">
                  <a16:creationId xmlns:a16="http://schemas.microsoft.com/office/drawing/2014/main" id="{41B45B6E-5AA4-93ED-E5DA-F5E31F269CF5}"/>
                </a:ext>
              </a:extLst>
            </p:cNvPr>
            <p:cNvSpPr/>
            <p:nvPr/>
          </p:nvSpPr>
          <p:spPr>
            <a:xfrm>
              <a:off x="1735" y="0"/>
              <a:ext cx="1987748" cy="5105400"/>
            </a:xfrm>
            <a:prstGeom prst="roundRect">
              <a:avLst>
                <a:gd name="adj" fmla="val 100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9" name="Rectangle: Rounded Corners 4">
              <a:extLst>
                <a:ext uri="{FF2B5EF4-FFF2-40B4-BE49-F238E27FC236}">
                  <a16:creationId xmlns:a16="http://schemas.microsoft.com/office/drawing/2014/main" id="{3BE7EA32-8000-0B82-9787-0AB2B4462AF0}"/>
                </a:ext>
              </a:extLst>
            </p:cNvPr>
            <p:cNvSpPr txBox="1"/>
            <p:nvPr/>
          </p:nvSpPr>
          <p:spPr>
            <a:xfrm>
              <a:off x="1735" y="2042160"/>
              <a:ext cx="1987748" cy="2042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grpSp>
      <p:sp>
        <p:nvSpPr>
          <p:cNvPr id="21" name="TextBox 20">
            <a:extLst>
              <a:ext uri="{FF2B5EF4-FFF2-40B4-BE49-F238E27FC236}">
                <a16:creationId xmlns:a16="http://schemas.microsoft.com/office/drawing/2014/main" id="{0B47EDF4-CF53-DC6F-60B8-98BD08778284}"/>
              </a:ext>
            </a:extLst>
          </p:cNvPr>
          <p:cNvSpPr txBox="1"/>
          <p:nvPr/>
        </p:nvSpPr>
        <p:spPr>
          <a:xfrm>
            <a:off x="9940728" y="1869806"/>
            <a:ext cx="3531334" cy="7232749"/>
          </a:xfrm>
          <a:prstGeom prst="rect">
            <a:avLst/>
          </a:prstGeom>
          <a:noFill/>
        </p:spPr>
        <p:txBody>
          <a:bodyPr wrap="square">
            <a:spAutoFit/>
          </a:bodyPr>
          <a:lstStyle/>
          <a:p>
            <a:r>
              <a:rPr lang="en-US" sz="2800" b="1" dirty="0"/>
              <a:t>3. Analytical  Insights:</a:t>
            </a:r>
            <a:endParaRPr lang="en-US" sz="2800" dirty="0"/>
          </a:p>
          <a:p>
            <a:pPr>
              <a:buFont typeface="Arial" panose="020B0604020202020204" pitchFamily="34" charset="0"/>
              <a:buChar char="•"/>
            </a:pPr>
            <a:r>
              <a:rPr lang="en-US" sz="2400" b="1" dirty="0"/>
              <a:t>Dashboard Creation:</a:t>
            </a:r>
            <a:endParaRPr lang="en-US" sz="2400" dirty="0"/>
          </a:p>
          <a:p>
            <a:pPr marL="742950" lvl="1" indent="-285750">
              <a:buFont typeface="Arial" panose="020B0604020202020204" pitchFamily="34" charset="0"/>
              <a:buChar char="•"/>
            </a:pPr>
            <a:r>
              <a:rPr lang="en-US" sz="2400" dirty="0"/>
              <a:t>Developed interactive dashboards using Tableau and Power BI.</a:t>
            </a:r>
          </a:p>
          <a:p>
            <a:pPr marL="742950" lvl="1" indent="-285750">
              <a:buFont typeface="Arial" panose="020B0604020202020204" pitchFamily="34" charset="0"/>
              <a:buChar char="•"/>
            </a:pPr>
            <a:r>
              <a:rPr lang="en-US" sz="2400" dirty="0"/>
              <a:t>Enabled real-time monitoring of key metrics and KPIs.</a:t>
            </a:r>
          </a:p>
          <a:p>
            <a:pPr>
              <a:buFont typeface="Arial" panose="020B0604020202020204" pitchFamily="34" charset="0"/>
              <a:buChar char="•"/>
            </a:pPr>
            <a:r>
              <a:rPr lang="en-US" sz="2400" b="1" dirty="0"/>
              <a:t>Enhanced Decision-Making:</a:t>
            </a:r>
            <a:endParaRPr lang="en-US" sz="2400" dirty="0"/>
          </a:p>
          <a:p>
            <a:pPr marL="742950" lvl="1" indent="-285750">
              <a:buFont typeface="Arial" panose="020B0604020202020204" pitchFamily="34" charset="0"/>
              <a:buChar char="•"/>
            </a:pPr>
            <a:r>
              <a:rPr lang="en-US" sz="2400" dirty="0"/>
              <a:t>Provided actionable insights to improve loan strategies and customer targeting.</a:t>
            </a:r>
          </a:p>
        </p:txBody>
      </p:sp>
      <p:sp>
        <p:nvSpPr>
          <p:cNvPr id="22" name="Rectangle: Rounded Corners 21">
            <a:extLst>
              <a:ext uri="{FF2B5EF4-FFF2-40B4-BE49-F238E27FC236}">
                <a16:creationId xmlns:a16="http://schemas.microsoft.com/office/drawing/2014/main" id="{0065A5AA-9BA2-DF47-CB50-839EE0CC899C}"/>
              </a:ext>
            </a:extLst>
          </p:cNvPr>
          <p:cNvSpPr/>
          <p:nvPr/>
        </p:nvSpPr>
        <p:spPr>
          <a:xfrm>
            <a:off x="14339252" y="1438692"/>
            <a:ext cx="3762474" cy="8094979"/>
          </a:xfrm>
          <a:prstGeom prst="roundRect">
            <a:avLst>
              <a:gd name="adj" fmla="val 10000"/>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C3D87277-7A8F-4C93-8170-E9D56881FECD}"/>
              </a:ext>
            </a:extLst>
          </p:cNvPr>
          <p:cNvSpPr txBox="1"/>
          <p:nvPr/>
        </p:nvSpPr>
        <p:spPr>
          <a:xfrm>
            <a:off x="2857500" y="26495"/>
            <a:ext cx="12087225" cy="1200329"/>
          </a:xfrm>
          <a:prstGeom prst="rect">
            <a:avLst/>
          </a:prstGeom>
          <a:noFill/>
        </p:spPr>
        <p:txBody>
          <a:bodyPr wrap="square" rtlCol="0">
            <a:spAutoFit/>
          </a:bodyPr>
          <a:lstStyle/>
          <a:p>
            <a:pPr algn="ctr"/>
            <a:r>
              <a:rPr lang="en-US" sz="7200" b="1" dirty="0">
                <a:solidFill>
                  <a:schemeClr val="bg1"/>
                </a:solidFill>
                <a:latin typeface="Mongolian Baiti" panose="03000500000000000000" pitchFamily="66" charset="0"/>
                <a:cs typeface="Mongolian Baiti" panose="03000500000000000000" pitchFamily="66" charset="0"/>
              </a:rPr>
              <a:t>PROJECT ANALYSIS</a:t>
            </a:r>
            <a:endParaRPr lang="en-IN" sz="7200" b="1" dirty="0">
              <a:solidFill>
                <a:schemeClr val="bg1"/>
              </a:solidFill>
              <a:latin typeface="Mongolian Baiti" panose="03000500000000000000" pitchFamily="66" charset="0"/>
              <a:cs typeface="Mongolian Baiti" panose="03000500000000000000" pitchFamily="66" charset="0"/>
            </a:endParaRPr>
          </a:p>
        </p:txBody>
      </p:sp>
      <p:sp>
        <p:nvSpPr>
          <p:cNvPr id="7" name="TextBox 6">
            <a:extLst>
              <a:ext uri="{FF2B5EF4-FFF2-40B4-BE49-F238E27FC236}">
                <a16:creationId xmlns:a16="http://schemas.microsoft.com/office/drawing/2014/main" id="{600FC196-FC63-2D25-284B-F7E8709AB089}"/>
              </a:ext>
            </a:extLst>
          </p:cNvPr>
          <p:cNvSpPr txBox="1"/>
          <p:nvPr/>
        </p:nvSpPr>
        <p:spPr>
          <a:xfrm>
            <a:off x="14454822" y="2110535"/>
            <a:ext cx="3190278" cy="4647426"/>
          </a:xfrm>
          <a:prstGeom prst="rect">
            <a:avLst/>
          </a:prstGeom>
          <a:noFill/>
        </p:spPr>
        <p:txBody>
          <a:bodyPr wrap="square">
            <a:spAutoFit/>
          </a:bodyPr>
          <a:lstStyle/>
          <a:p>
            <a:r>
              <a:rPr lang="en-GB" sz="3200" b="1" dirty="0"/>
              <a:t>4.Outcome:</a:t>
            </a:r>
          </a:p>
          <a:p>
            <a:pPr marL="342900" indent="-342900">
              <a:buFont typeface="Arial" panose="020B0604020202020204" pitchFamily="34" charset="0"/>
              <a:buChar char="•"/>
            </a:pPr>
            <a:r>
              <a:rPr lang="en-GB" sz="2400" b="1" dirty="0"/>
              <a:t>Improved Data Utilization  : </a:t>
            </a:r>
            <a:r>
              <a:rPr lang="en-GB" sz="2400" dirty="0"/>
              <a:t>Optimized data storage and access across the bank’s analytics  tools.</a:t>
            </a:r>
          </a:p>
          <a:p>
            <a:pPr marL="342900" indent="-342900">
              <a:buFont typeface="Arial" panose="020B0604020202020204" pitchFamily="34" charset="0"/>
              <a:buChar char="•"/>
            </a:pPr>
            <a:r>
              <a:rPr lang="en-GB" sz="2400" b="1" dirty="0"/>
              <a:t>Efficient Analysis:  </a:t>
            </a:r>
            <a:r>
              <a:rPr lang="en-GB" sz="2400" dirty="0"/>
              <a:t>Streamlined data processes led to quicker, more accurate insights.</a:t>
            </a:r>
          </a:p>
        </p:txBody>
      </p:sp>
      <p:sp>
        <p:nvSpPr>
          <p:cNvPr id="20" name="Arrow: Striped Right 19">
            <a:extLst>
              <a:ext uri="{FF2B5EF4-FFF2-40B4-BE49-F238E27FC236}">
                <a16:creationId xmlns:a16="http://schemas.microsoft.com/office/drawing/2014/main" id="{0715E7E4-B0F8-C423-BDAD-AC8EF153867C}"/>
              </a:ext>
            </a:extLst>
          </p:cNvPr>
          <p:cNvSpPr/>
          <p:nvPr/>
        </p:nvSpPr>
        <p:spPr>
          <a:xfrm>
            <a:off x="4648111" y="4434248"/>
            <a:ext cx="670102" cy="345835"/>
          </a:xfrm>
          <a:prstGeom prst="stripedRightArrow">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4" name="Arrow: Striped Right 23">
            <a:extLst>
              <a:ext uri="{FF2B5EF4-FFF2-40B4-BE49-F238E27FC236}">
                <a16:creationId xmlns:a16="http://schemas.microsoft.com/office/drawing/2014/main" id="{B67829E4-12E4-F3FB-26E8-505D39038619}"/>
              </a:ext>
            </a:extLst>
          </p:cNvPr>
          <p:cNvSpPr/>
          <p:nvPr/>
        </p:nvSpPr>
        <p:spPr>
          <a:xfrm>
            <a:off x="13717888" y="6018777"/>
            <a:ext cx="670102" cy="345835"/>
          </a:xfrm>
          <a:prstGeom prst="stripedRightArrow">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5" name="Arrow: Striped Right 24">
            <a:extLst>
              <a:ext uri="{FF2B5EF4-FFF2-40B4-BE49-F238E27FC236}">
                <a16:creationId xmlns:a16="http://schemas.microsoft.com/office/drawing/2014/main" id="{A3766CD4-F71F-26CA-4DE4-314E1D109BBC}"/>
              </a:ext>
            </a:extLst>
          </p:cNvPr>
          <p:cNvSpPr/>
          <p:nvPr/>
        </p:nvSpPr>
        <p:spPr>
          <a:xfrm>
            <a:off x="9207313" y="4889896"/>
            <a:ext cx="670102" cy="345835"/>
          </a:xfrm>
          <a:prstGeom prst="stripedRightArrow">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254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21" grpId="0"/>
      <p:bldP spid="22"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95"/>
        <p:cNvGrpSpPr/>
        <p:nvPr/>
      </p:nvGrpSpPr>
      <p:grpSpPr>
        <a:xfrm>
          <a:off x="0" y="0"/>
          <a:ext cx="0" cy="0"/>
          <a:chOff x="0" y="0"/>
          <a:chExt cx="0" cy="0"/>
        </a:xfrm>
      </p:grpSpPr>
      <p:pic>
        <p:nvPicPr>
          <p:cNvPr id="96" name="Google Shape;96;p13"/>
          <p:cNvPicPr preferRelativeResize="0"/>
          <p:nvPr/>
        </p:nvPicPr>
        <p:blipFill>
          <a:blip r:embed="rId3">
            <a:alphaModFix/>
          </a:blip>
          <a:stretch>
            <a:fillRect/>
          </a:stretch>
        </p:blipFill>
        <p:spPr>
          <a:xfrm>
            <a:off x="0" y="-343557"/>
            <a:ext cx="18288000" cy="5143500"/>
          </a:xfrm>
          <a:prstGeom prst="rect">
            <a:avLst/>
          </a:prstGeom>
          <a:noFill/>
          <a:ln>
            <a:noFill/>
          </a:ln>
        </p:spPr>
      </p:pic>
      <p:sp>
        <p:nvSpPr>
          <p:cNvPr id="101" name="Google Shape;101;p13"/>
          <p:cNvSpPr txBox="1"/>
          <p:nvPr/>
        </p:nvSpPr>
        <p:spPr>
          <a:xfrm>
            <a:off x="684873" y="4055644"/>
            <a:ext cx="3386787" cy="5170646"/>
          </a:xfrm>
          <a:prstGeom prst="rect">
            <a:avLst/>
          </a:prstGeom>
          <a:solidFill>
            <a:schemeClr val="bg1"/>
          </a:solid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dirty="0">
                <a:latin typeface="Franklin Gothic Demi Cond" panose="020B0706030402020204" pitchFamily="34" charset="0"/>
              </a:rPr>
              <a:t>Excel played a foundational role in the project, particularly in the initial stages of data exploration and analysis. Its versatility and widespread use made it an ideal tool for handling smaller datasets and performing preliminary analysis.</a:t>
            </a:r>
            <a:endParaRPr dirty="0">
              <a:latin typeface="Franklin Gothic Demi Cond" panose="020B0706030402020204" pitchFamily="34" charset="0"/>
            </a:endParaRPr>
          </a:p>
        </p:txBody>
      </p:sp>
      <p:sp>
        <p:nvSpPr>
          <p:cNvPr id="105" name="Google Shape;105;p13"/>
          <p:cNvSpPr txBox="1"/>
          <p:nvPr/>
        </p:nvSpPr>
        <p:spPr>
          <a:xfrm>
            <a:off x="607630" y="180622"/>
            <a:ext cx="16369399" cy="10156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600" b="1" dirty="0">
                <a:solidFill>
                  <a:schemeClr val="bg1"/>
                </a:solidFill>
                <a:latin typeface="Mongolian Baiti" panose="03000500000000000000" pitchFamily="66" charset="0"/>
                <a:cs typeface="Mongolian Baiti" panose="03000500000000000000" pitchFamily="66" charset="0"/>
              </a:rPr>
              <a:t>TOOLS USED AND THEIR ROLES</a:t>
            </a:r>
            <a:r>
              <a:rPr lang="en-US" sz="6600" b="1" i="0" u="none" strike="noStrike" cap="none" dirty="0">
                <a:solidFill>
                  <a:srgbClr val="FFFFFF"/>
                </a:solidFill>
                <a:latin typeface="Mongolian Baiti" panose="03000500000000000000" pitchFamily="66" charset="0"/>
                <a:ea typeface="Poppins"/>
                <a:cs typeface="Mongolian Baiti" panose="03000500000000000000" pitchFamily="66" charset="0"/>
                <a:sym typeface="Poppins"/>
              </a:rPr>
              <a:t> </a:t>
            </a:r>
            <a:endParaRPr sz="6600" b="1" dirty="0">
              <a:latin typeface="Mongolian Baiti" panose="03000500000000000000" pitchFamily="66" charset="0"/>
              <a:cs typeface="Mongolian Baiti" panose="03000500000000000000" pitchFamily="66" charset="0"/>
            </a:endParaRPr>
          </a:p>
        </p:txBody>
      </p:sp>
      <p:sp>
        <p:nvSpPr>
          <p:cNvPr id="107" name="Google Shape;107;p13"/>
          <p:cNvSpPr txBox="1"/>
          <p:nvPr/>
        </p:nvSpPr>
        <p:spPr>
          <a:xfrm>
            <a:off x="5573485" y="4014819"/>
            <a:ext cx="3386787" cy="5096780"/>
          </a:xfrm>
          <a:prstGeom prst="rect">
            <a:avLst/>
          </a:prstGeom>
          <a:solidFill>
            <a:schemeClr val="bg1"/>
          </a:solid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400" dirty="0">
                <a:latin typeface="Franklin Gothic Demi Cond" panose="020B0706030402020204" pitchFamily="34" charset="0"/>
                <a:cs typeface="Calibri" panose="020F0502020204030204" pitchFamily="34" charset="0"/>
              </a:rPr>
              <a:t>Power BI was a key tool in this project for advanced data visualization, providing a dynamic and interactive platform for analyzing the bank’s loan data. The primary goal was to create comprehensive visual representations of key metrics and trends, enabling stakeholders to make informed decisions quickly.</a:t>
            </a:r>
            <a:endParaRPr sz="2400" dirty="0">
              <a:latin typeface="Franklin Gothic Demi Cond" panose="020B0706030402020204" pitchFamily="34" charset="0"/>
              <a:cs typeface="Calibri" panose="020F0502020204030204" pitchFamily="34" charset="0"/>
            </a:endParaRPr>
          </a:p>
        </p:txBody>
      </p:sp>
      <p:sp>
        <p:nvSpPr>
          <p:cNvPr id="108" name="Google Shape;108;p13"/>
          <p:cNvSpPr txBox="1"/>
          <p:nvPr/>
        </p:nvSpPr>
        <p:spPr>
          <a:xfrm>
            <a:off x="10462097" y="4014819"/>
            <a:ext cx="3114606" cy="5096780"/>
          </a:xfrm>
          <a:prstGeom prst="rect">
            <a:avLst/>
          </a:prstGeom>
          <a:solidFill>
            <a:schemeClr val="bg1"/>
          </a:solid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400" dirty="0">
                <a:latin typeface="Franklin Gothic Demi Cond" panose="020B0706030402020204" pitchFamily="34" charset="0"/>
              </a:rPr>
              <a:t>Tableau was another critical tool used in the project, primarily for its advanced  data visualization capabilities and user-friendly interface. It was particularly effective in presenting a broad overview of the bank's loan portfolio and customer demographics.</a:t>
            </a:r>
            <a:endParaRPr sz="2400" dirty="0">
              <a:latin typeface="Franklin Gothic Demi Cond" panose="020B0706030402020204" pitchFamily="34" charset="0"/>
            </a:endParaRPr>
          </a:p>
        </p:txBody>
      </p:sp>
      <p:sp>
        <p:nvSpPr>
          <p:cNvPr id="109" name="Google Shape;109;p13"/>
          <p:cNvSpPr txBox="1"/>
          <p:nvPr/>
        </p:nvSpPr>
        <p:spPr>
          <a:xfrm>
            <a:off x="14626938" y="4053382"/>
            <a:ext cx="3314700" cy="5096780"/>
          </a:xfrm>
          <a:prstGeom prst="rect">
            <a:avLst/>
          </a:prstGeom>
          <a:solidFill>
            <a:schemeClr val="bg1"/>
          </a:solid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400" dirty="0">
                <a:latin typeface="Franklin Gothic Demi Cond" panose="020B0706030402020204" pitchFamily="34" charset="0"/>
              </a:rPr>
              <a:t>SQL was the backbone of the data extraction and manipulation process in this project. It was used to query the bank’s databases, retrieve relevant data, and perform complex data transformations that laid the foundation for subsequent analysis in Excel, Tableau, and Power BI.</a:t>
            </a:r>
            <a:endParaRPr sz="2400" dirty="0">
              <a:latin typeface="Franklin Gothic Demi Cond" panose="020B0706030402020204" pitchFamily="34" charset="0"/>
            </a:endParaRPr>
          </a:p>
        </p:txBody>
      </p:sp>
      <p:pic>
        <p:nvPicPr>
          <p:cNvPr id="16" name="Picture 15">
            <a:extLst>
              <a:ext uri="{FF2B5EF4-FFF2-40B4-BE49-F238E27FC236}">
                <a16:creationId xmlns:a16="http://schemas.microsoft.com/office/drawing/2014/main" id="{0E4E18D8-501B-4600-9E7D-8F8A91A7F936}"/>
              </a:ext>
            </a:extLst>
          </p:cNvPr>
          <p:cNvPicPr>
            <a:picLocks noChangeAspect="1"/>
          </p:cNvPicPr>
          <p:nvPr/>
        </p:nvPicPr>
        <p:blipFill>
          <a:blip r:embed="rId4"/>
          <a:stretch>
            <a:fillRect/>
          </a:stretch>
        </p:blipFill>
        <p:spPr>
          <a:xfrm flipH="1">
            <a:off x="1808414" y="1781675"/>
            <a:ext cx="1863700" cy="1782260"/>
          </a:xfrm>
          <a:prstGeom prst="roundRect">
            <a:avLst>
              <a:gd name="adj" fmla="val 6391"/>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rot lat="0" lon="0" rev="0"/>
            </a:camera>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32DAD86A-9623-A1EF-CE04-74836E04AE38}"/>
              </a:ext>
            </a:extLst>
          </p:cNvPr>
          <p:cNvPicPr>
            <a:picLocks noChangeAspect="1"/>
          </p:cNvPicPr>
          <p:nvPr/>
        </p:nvPicPr>
        <p:blipFill>
          <a:blip r:embed="rId5"/>
          <a:stretch>
            <a:fillRect/>
          </a:stretch>
        </p:blipFill>
        <p:spPr>
          <a:xfrm>
            <a:off x="15129981" y="1731570"/>
            <a:ext cx="1847048" cy="1832365"/>
          </a:xfrm>
          <a:prstGeom prst="roundRect">
            <a:avLst>
              <a:gd name="adj" fmla="val 8644"/>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2BA7E213-973D-5B05-9A1D-E4651DDCBB24}"/>
              </a:ext>
            </a:extLst>
          </p:cNvPr>
          <p:cNvPicPr>
            <a:picLocks noChangeAspect="1"/>
          </p:cNvPicPr>
          <p:nvPr/>
        </p:nvPicPr>
        <p:blipFill>
          <a:blip r:embed="rId6"/>
          <a:stretch>
            <a:fillRect/>
          </a:stretch>
        </p:blipFill>
        <p:spPr>
          <a:xfrm>
            <a:off x="5979887" y="1731570"/>
            <a:ext cx="2061027" cy="1832365"/>
          </a:xfrm>
          <a:prstGeom prst="roundRect">
            <a:avLst>
              <a:gd name="adj" fmla="val 11436"/>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3094376B-8F76-1A58-7F56-BA553C9BF329}"/>
              </a:ext>
            </a:extLst>
          </p:cNvPr>
          <p:cNvPicPr>
            <a:picLocks noChangeAspect="1"/>
          </p:cNvPicPr>
          <p:nvPr/>
        </p:nvPicPr>
        <p:blipFill>
          <a:blip r:embed="rId7"/>
          <a:stretch>
            <a:fillRect/>
          </a:stretch>
        </p:blipFill>
        <p:spPr>
          <a:xfrm>
            <a:off x="10856611" y="1781675"/>
            <a:ext cx="2061027" cy="1782260"/>
          </a:xfrm>
          <a:prstGeom prst="roundRect">
            <a:avLst>
              <a:gd name="adj" fmla="val 1058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barn(inVertical)">
                                      <p:cBhvr>
                                        <p:cTn id="25" dur="500"/>
                                        <p:tgtEl>
                                          <p:spTgt spid="10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barn(inVertical)">
                                      <p:cBhvr>
                                        <p:cTn id="28" dur="500"/>
                                        <p:tgtEl>
                                          <p:spTgt spid="10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barn(inVertical)">
                                      <p:cBhvr>
                                        <p:cTn id="31" dur="500"/>
                                        <p:tgtEl>
                                          <p:spTgt spid="10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barn(inVertical)">
                                      <p:cBhvr>
                                        <p:cTn id="3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7" grpId="0" animBg="1"/>
      <p:bldP spid="108" grpId="0"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Shape 120"/>
        <p:cNvGrpSpPr/>
        <p:nvPr/>
      </p:nvGrpSpPr>
      <p:grpSpPr>
        <a:xfrm>
          <a:off x="0" y="0"/>
          <a:ext cx="0" cy="0"/>
          <a:chOff x="0" y="0"/>
          <a:chExt cx="0" cy="0"/>
        </a:xfrm>
      </p:grpSpPr>
      <p:grpSp>
        <p:nvGrpSpPr>
          <p:cNvPr id="121" name="Google Shape;121;p15"/>
          <p:cNvGrpSpPr/>
          <p:nvPr/>
        </p:nvGrpSpPr>
        <p:grpSpPr>
          <a:xfrm>
            <a:off x="267035" y="219666"/>
            <a:ext cx="17395046" cy="9544253"/>
            <a:chOff x="0" y="-57150"/>
            <a:chExt cx="4210227" cy="2310052"/>
          </a:xfrm>
        </p:grpSpPr>
        <p:sp>
          <p:nvSpPr>
            <p:cNvPr id="122" name="Google Shape;122;p15"/>
            <p:cNvSpPr/>
            <p:nvPr/>
          </p:nvSpPr>
          <p:spPr>
            <a:xfrm>
              <a:off x="0" y="0"/>
              <a:ext cx="4210227" cy="2252902"/>
            </a:xfrm>
            <a:custGeom>
              <a:avLst/>
              <a:gdLst/>
              <a:ahLst/>
              <a:cxnLst/>
              <a:rect l="l" t="t" r="r" b="b"/>
              <a:pathLst>
                <a:path w="4210227" h="2252902" extrusionOk="0">
                  <a:moveTo>
                    <a:pt x="6231" y="0"/>
                  </a:moveTo>
                  <a:lnTo>
                    <a:pt x="4203996" y="0"/>
                  </a:lnTo>
                  <a:cubicBezTo>
                    <a:pt x="4205648" y="0"/>
                    <a:pt x="4207233" y="656"/>
                    <a:pt x="4208402" y="1825"/>
                  </a:cubicBezTo>
                  <a:cubicBezTo>
                    <a:pt x="4209570" y="2994"/>
                    <a:pt x="4210227" y="4578"/>
                    <a:pt x="4210227" y="6231"/>
                  </a:cubicBezTo>
                  <a:lnTo>
                    <a:pt x="4210227" y="2246672"/>
                  </a:lnTo>
                  <a:cubicBezTo>
                    <a:pt x="4210227" y="2250113"/>
                    <a:pt x="4207437" y="2252902"/>
                    <a:pt x="4203996" y="2252902"/>
                  </a:cubicBezTo>
                  <a:lnTo>
                    <a:pt x="6231" y="2252902"/>
                  </a:lnTo>
                  <a:cubicBezTo>
                    <a:pt x="2790" y="2252902"/>
                    <a:pt x="0" y="2250113"/>
                    <a:pt x="0" y="2246672"/>
                  </a:cubicBezTo>
                  <a:lnTo>
                    <a:pt x="0" y="6231"/>
                  </a:lnTo>
                  <a:cubicBezTo>
                    <a:pt x="0" y="2790"/>
                    <a:pt x="2790" y="0"/>
                    <a:pt x="623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txBox="1"/>
            <p:nvPr/>
          </p:nvSpPr>
          <p:spPr>
            <a:xfrm>
              <a:off x="0" y="-57150"/>
              <a:ext cx="4210227" cy="2310052"/>
            </a:xfrm>
            <a:prstGeom prst="rect">
              <a:avLst/>
            </a:prstGeom>
            <a:noFill/>
            <a:ln>
              <a:noFill/>
            </a:ln>
          </p:spPr>
          <p:txBody>
            <a:bodyPr spcFirstLastPara="1" wrap="square" lIns="254000" tIns="254000" rIns="254000" bIns="254000" anchor="ctr" anchorCtr="0">
              <a:noAutofit/>
            </a:bodyPr>
            <a:lstStyle/>
            <a:p>
              <a:pPr marL="0" marR="0" lvl="0" indent="0" algn="ctr" rtl="0">
                <a:lnSpc>
                  <a:spcPct val="178888"/>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24" name="Google Shape;124;p15"/>
          <p:cNvGrpSpPr/>
          <p:nvPr/>
        </p:nvGrpSpPr>
        <p:grpSpPr>
          <a:xfrm>
            <a:off x="7740607" y="1530374"/>
            <a:ext cx="6993333" cy="2895817"/>
            <a:chOff x="0" y="-57256"/>
            <a:chExt cx="930591" cy="332639"/>
          </a:xfrm>
        </p:grpSpPr>
        <p:sp>
          <p:nvSpPr>
            <p:cNvPr id="125" name="Google Shape;125;p15"/>
            <p:cNvSpPr/>
            <p:nvPr/>
          </p:nvSpPr>
          <p:spPr>
            <a:xfrm>
              <a:off x="0" y="0"/>
              <a:ext cx="821369" cy="241451"/>
            </a:xfrm>
            <a:custGeom>
              <a:avLst/>
              <a:gdLst/>
              <a:ahLst/>
              <a:cxnLst/>
              <a:rect l="l" t="t" r="r" b="b"/>
              <a:pathLst>
                <a:path w="821369" h="241451" extrusionOk="0">
                  <a:moveTo>
                    <a:pt x="31939" y="0"/>
                  </a:moveTo>
                  <a:lnTo>
                    <a:pt x="789430" y="0"/>
                  </a:lnTo>
                  <a:cubicBezTo>
                    <a:pt x="807070" y="0"/>
                    <a:pt x="821369" y="14299"/>
                    <a:pt x="821369" y="31939"/>
                  </a:cubicBezTo>
                  <a:lnTo>
                    <a:pt x="821369" y="209513"/>
                  </a:lnTo>
                  <a:cubicBezTo>
                    <a:pt x="821369" y="227152"/>
                    <a:pt x="807070" y="241451"/>
                    <a:pt x="789430" y="241451"/>
                  </a:cubicBezTo>
                  <a:lnTo>
                    <a:pt x="31939" y="241451"/>
                  </a:lnTo>
                  <a:cubicBezTo>
                    <a:pt x="14299" y="241451"/>
                    <a:pt x="0" y="227152"/>
                    <a:pt x="0" y="209513"/>
                  </a:cubicBezTo>
                  <a:lnTo>
                    <a:pt x="0" y="31939"/>
                  </a:lnTo>
                  <a:cubicBezTo>
                    <a:pt x="0" y="14299"/>
                    <a:pt x="14299" y="0"/>
                    <a:pt x="31939"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p:nvPr/>
          </p:nvSpPr>
          <p:spPr>
            <a:xfrm>
              <a:off x="73973" y="-57256"/>
              <a:ext cx="856618" cy="332639"/>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2300" b="1" i="0" u="none" strike="noStrike" cap="none" dirty="0">
                  <a:solidFill>
                    <a:srgbClr val="FFFFFF"/>
                  </a:solidFill>
                  <a:latin typeface="Poppins"/>
                  <a:ea typeface="Poppins"/>
                  <a:cs typeface="Poppins"/>
                  <a:sym typeface="Poppins"/>
                </a:rPr>
                <a:t>2.GRADE &amp; SUBGRADE WISE  REVOL_BALANCE</a:t>
              </a:r>
              <a:endParaRPr lang="en-GB" dirty="0"/>
            </a:p>
          </p:txBody>
        </p:sp>
      </p:grpSp>
      <p:grpSp>
        <p:nvGrpSpPr>
          <p:cNvPr id="127" name="Google Shape;127;p15"/>
          <p:cNvGrpSpPr/>
          <p:nvPr/>
        </p:nvGrpSpPr>
        <p:grpSpPr>
          <a:xfrm>
            <a:off x="1216044" y="1961303"/>
            <a:ext cx="6082837" cy="2113759"/>
            <a:chOff x="0" y="-9523"/>
            <a:chExt cx="831558" cy="250974"/>
          </a:xfrm>
        </p:grpSpPr>
        <p:sp>
          <p:nvSpPr>
            <p:cNvPr id="128" name="Google Shape;128;p15"/>
            <p:cNvSpPr/>
            <p:nvPr/>
          </p:nvSpPr>
          <p:spPr>
            <a:xfrm>
              <a:off x="0" y="0"/>
              <a:ext cx="806552" cy="241451"/>
            </a:xfrm>
            <a:custGeom>
              <a:avLst/>
              <a:gdLst/>
              <a:ahLst/>
              <a:cxnLst/>
              <a:rect l="l" t="t" r="r" b="b"/>
              <a:pathLst>
                <a:path w="806552" h="241451" extrusionOk="0">
                  <a:moveTo>
                    <a:pt x="32526" y="0"/>
                  </a:moveTo>
                  <a:lnTo>
                    <a:pt x="774026" y="0"/>
                  </a:lnTo>
                  <a:cubicBezTo>
                    <a:pt x="791990" y="0"/>
                    <a:pt x="806552" y="14562"/>
                    <a:pt x="806552" y="32526"/>
                  </a:cubicBezTo>
                  <a:lnTo>
                    <a:pt x="806552" y="208926"/>
                  </a:lnTo>
                  <a:cubicBezTo>
                    <a:pt x="806552" y="217552"/>
                    <a:pt x="803125" y="225825"/>
                    <a:pt x="797025" y="231925"/>
                  </a:cubicBezTo>
                  <a:cubicBezTo>
                    <a:pt x="790926" y="238025"/>
                    <a:pt x="782653" y="241451"/>
                    <a:pt x="774026" y="241451"/>
                  </a:cubicBezTo>
                  <a:lnTo>
                    <a:pt x="32526" y="241451"/>
                  </a:lnTo>
                  <a:cubicBezTo>
                    <a:pt x="23899" y="241451"/>
                    <a:pt x="15626" y="238025"/>
                    <a:pt x="9527" y="231925"/>
                  </a:cubicBezTo>
                  <a:cubicBezTo>
                    <a:pt x="3427" y="225825"/>
                    <a:pt x="0" y="217552"/>
                    <a:pt x="0" y="208926"/>
                  </a:cubicBezTo>
                  <a:lnTo>
                    <a:pt x="0" y="32526"/>
                  </a:lnTo>
                  <a:cubicBezTo>
                    <a:pt x="0" y="23899"/>
                    <a:pt x="3427" y="15626"/>
                    <a:pt x="9527" y="9527"/>
                  </a:cubicBezTo>
                  <a:cubicBezTo>
                    <a:pt x="15626" y="3427"/>
                    <a:pt x="23899" y="0"/>
                    <a:pt x="3252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txBox="1"/>
            <p:nvPr/>
          </p:nvSpPr>
          <p:spPr>
            <a:xfrm>
              <a:off x="24858" y="-9523"/>
              <a:ext cx="806700" cy="241500"/>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2300" b="1" dirty="0">
                  <a:solidFill>
                    <a:srgbClr val="FFFFFF"/>
                  </a:solidFill>
                  <a:latin typeface="Poppins"/>
                  <a:cs typeface="Poppins"/>
                  <a:sym typeface="Poppins"/>
                </a:rPr>
                <a:t>1.YEAR WISE LOAN</a:t>
              </a:r>
            </a:p>
            <a:p>
              <a:pPr marL="0" marR="0" lvl="0" indent="0" algn="ctr" rtl="0">
                <a:lnSpc>
                  <a:spcPct val="140000"/>
                </a:lnSpc>
                <a:spcBef>
                  <a:spcPts val="0"/>
                </a:spcBef>
                <a:spcAft>
                  <a:spcPts val="0"/>
                </a:spcAft>
                <a:buNone/>
              </a:pPr>
              <a:r>
                <a:rPr lang="en-US" sz="2300" b="1" dirty="0">
                  <a:solidFill>
                    <a:srgbClr val="FFFFFF"/>
                  </a:solidFill>
                  <a:latin typeface="Poppins"/>
                  <a:cs typeface="Poppins"/>
                  <a:sym typeface="Poppins"/>
                </a:rPr>
                <a:t> AMOUNT STATUS</a:t>
              </a:r>
              <a:endParaRPr dirty="0"/>
            </a:p>
          </p:txBody>
        </p:sp>
      </p:grpSp>
      <p:grpSp>
        <p:nvGrpSpPr>
          <p:cNvPr id="130" name="Google Shape;130;p15"/>
          <p:cNvGrpSpPr/>
          <p:nvPr/>
        </p:nvGrpSpPr>
        <p:grpSpPr>
          <a:xfrm>
            <a:off x="2153900" y="7032569"/>
            <a:ext cx="5947475" cy="2484710"/>
            <a:chOff x="0" y="-33268"/>
            <a:chExt cx="864886" cy="274719"/>
          </a:xfrm>
        </p:grpSpPr>
        <p:sp>
          <p:nvSpPr>
            <p:cNvPr id="131" name="Google Shape;131;p15"/>
            <p:cNvSpPr/>
            <p:nvPr/>
          </p:nvSpPr>
          <p:spPr>
            <a:xfrm>
              <a:off x="0" y="0"/>
              <a:ext cx="806552" cy="241451"/>
            </a:xfrm>
            <a:custGeom>
              <a:avLst/>
              <a:gdLst/>
              <a:ahLst/>
              <a:cxnLst/>
              <a:rect l="l" t="t" r="r" b="b"/>
              <a:pathLst>
                <a:path w="806552" h="241451" extrusionOk="0">
                  <a:moveTo>
                    <a:pt x="32526" y="0"/>
                  </a:moveTo>
                  <a:lnTo>
                    <a:pt x="774026" y="0"/>
                  </a:lnTo>
                  <a:cubicBezTo>
                    <a:pt x="791990" y="0"/>
                    <a:pt x="806552" y="14562"/>
                    <a:pt x="806552" y="32526"/>
                  </a:cubicBezTo>
                  <a:lnTo>
                    <a:pt x="806552" y="208926"/>
                  </a:lnTo>
                  <a:cubicBezTo>
                    <a:pt x="806552" y="217552"/>
                    <a:pt x="803125" y="225825"/>
                    <a:pt x="797025" y="231925"/>
                  </a:cubicBezTo>
                  <a:cubicBezTo>
                    <a:pt x="790926" y="238025"/>
                    <a:pt x="782653" y="241451"/>
                    <a:pt x="774026" y="241451"/>
                  </a:cubicBezTo>
                  <a:lnTo>
                    <a:pt x="32526" y="241451"/>
                  </a:lnTo>
                  <a:cubicBezTo>
                    <a:pt x="23899" y="241451"/>
                    <a:pt x="15626" y="238025"/>
                    <a:pt x="9527" y="231925"/>
                  </a:cubicBezTo>
                  <a:cubicBezTo>
                    <a:pt x="3427" y="225825"/>
                    <a:pt x="0" y="217552"/>
                    <a:pt x="0" y="208926"/>
                  </a:cubicBezTo>
                  <a:lnTo>
                    <a:pt x="0" y="32526"/>
                  </a:lnTo>
                  <a:cubicBezTo>
                    <a:pt x="0" y="23899"/>
                    <a:pt x="3427" y="15626"/>
                    <a:pt x="9527" y="9527"/>
                  </a:cubicBezTo>
                  <a:cubicBezTo>
                    <a:pt x="15626" y="3427"/>
                    <a:pt x="23899" y="0"/>
                    <a:pt x="3252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txBox="1"/>
            <p:nvPr/>
          </p:nvSpPr>
          <p:spPr>
            <a:xfrm>
              <a:off x="58186" y="-33268"/>
              <a:ext cx="806700" cy="241500"/>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2300" b="1" dirty="0">
                  <a:solidFill>
                    <a:srgbClr val="FFFFFF"/>
                  </a:solidFill>
                  <a:latin typeface="Poppins"/>
                  <a:cs typeface="Poppins"/>
                  <a:sym typeface="Poppins"/>
                </a:rPr>
                <a:t>        4.STATE WISE MONTH WISE  LOAN_STATUS</a:t>
              </a:r>
              <a:endParaRPr dirty="0"/>
            </a:p>
          </p:txBody>
        </p:sp>
      </p:grpSp>
      <p:grpSp>
        <p:nvGrpSpPr>
          <p:cNvPr id="133" name="Google Shape;133;p15"/>
          <p:cNvGrpSpPr/>
          <p:nvPr/>
        </p:nvGrpSpPr>
        <p:grpSpPr>
          <a:xfrm>
            <a:off x="4831149" y="4662313"/>
            <a:ext cx="6316260" cy="2136778"/>
            <a:chOff x="0" y="0"/>
            <a:chExt cx="863310" cy="241451"/>
          </a:xfrm>
        </p:grpSpPr>
        <p:sp>
          <p:nvSpPr>
            <p:cNvPr id="134" name="Google Shape;134;p15"/>
            <p:cNvSpPr/>
            <p:nvPr/>
          </p:nvSpPr>
          <p:spPr>
            <a:xfrm>
              <a:off x="0" y="0"/>
              <a:ext cx="806552" cy="241451"/>
            </a:xfrm>
            <a:custGeom>
              <a:avLst/>
              <a:gdLst/>
              <a:ahLst/>
              <a:cxnLst/>
              <a:rect l="l" t="t" r="r" b="b"/>
              <a:pathLst>
                <a:path w="806552" h="241451" extrusionOk="0">
                  <a:moveTo>
                    <a:pt x="32526" y="0"/>
                  </a:moveTo>
                  <a:lnTo>
                    <a:pt x="774026" y="0"/>
                  </a:lnTo>
                  <a:cubicBezTo>
                    <a:pt x="791990" y="0"/>
                    <a:pt x="806552" y="14562"/>
                    <a:pt x="806552" y="32526"/>
                  </a:cubicBezTo>
                  <a:lnTo>
                    <a:pt x="806552" y="208926"/>
                  </a:lnTo>
                  <a:cubicBezTo>
                    <a:pt x="806552" y="217552"/>
                    <a:pt x="803125" y="225825"/>
                    <a:pt x="797025" y="231925"/>
                  </a:cubicBezTo>
                  <a:cubicBezTo>
                    <a:pt x="790926" y="238025"/>
                    <a:pt x="782653" y="241451"/>
                    <a:pt x="774026" y="241451"/>
                  </a:cubicBezTo>
                  <a:lnTo>
                    <a:pt x="32526" y="241451"/>
                  </a:lnTo>
                  <a:cubicBezTo>
                    <a:pt x="23899" y="241451"/>
                    <a:pt x="15626" y="238025"/>
                    <a:pt x="9527" y="231925"/>
                  </a:cubicBezTo>
                  <a:cubicBezTo>
                    <a:pt x="3427" y="225825"/>
                    <a:pt x="0" y="217552"/>
                    <a:pt x="0" y="208926"/>
                  </a:cubicBezTo>
                  <a:lnTo>
                    <a:pt x="0" y="32526"/>
                  </a:lnTo>
                  <a:cubicBezTo>
                    <a:pt x="0" y="23899"/>
                    <a:pt x="3427" y="15626"/>
                    <a:pt x="9527" y="9527"/>
                  </a:cubicBezTo>
                  <a:cubicBezTo>
                    <a:pt x="15626" y="3427"/>
                    <a:pt x="23899" y="0"/>
                    <a:pt x="3252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txBox="1"/>
            <p:nvPr/>
          </p:nvSpPr>
          <p:spPr>
            <a:xfrm>
              <a:off x="88773" y="12171"/>
              <a:ext cx="774537" cy="211010"/>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2300" b="1" i="0" u="none" strike="noStrike" cap="none" dirty="0">
                  <a:solidFill>
                    <a:srgbClr val="FFFFFF"/>
                  </a:solidFill>
                  <a:latin typeface="Poppins"/>
                  <a:ea typeface="Poppins"/>
                  <a:cs typeface="Poppins"/>
                  <a:sym typeface="Poppins"/>
                </a:rPr>
                <a:t>3.TOTAL PAYMENT FOR                               VERIFIED &amp; NONVERIFIED STATUS</a:t>
              </a:r>
              <a:endParaRPr dirty="0"/>
            </a:p>
          </p:txBody>
        </p:sp>
      </p:grpSp>
      <p:sp>
        <p:nvSpPr>
          <p:cNvPr id="139" name="Google Shape;139;p15"/>
          <p:cNvSpPr txBox="1"/>
          <p:nvPr/>
        </p:nvSpPr>
        <p:spPr>
          <a:xfrm>
            <a:off x="2984738" y="615228"/>
            <a:ext cx="10623551" cy="8309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00" b="1" dirty="0">
                <a:solidFill>
                  <a:srgbClr val="00569E"/>
                </a:solidFill>
                <a:latin typeface="Mongolian Baiti" panose="03000500000000000000" pitchFamily="66" charset="0"/>
                <a:cs typeface="Mongolian Baiti" panose="03000500000000000000" pitchFamily="66" charset="0"/>
                <a:sym typeface="Poppins"/>
              </a:rPr>
              <a:t>KEY PERFOMANCE INDICATORS</a:t>
            </a:r>
            <a:endParaRPr sz="5400" dirty="0">
              <a:latin typeface="Mongolian Baiti" panose="03000500000000000000" pitchFamily="66" charset="0"/>
              <a:cs typeface="Mongolian Baiti" panose="03000500000000000000" pitchFamily="66" charset="0"/>
            </a:endParaRPr>
          </a:p>
        </p:txBody>
      </p:sp>
      <p:grpSp>
        <p:nvGrpSpPr>
          <p:cNvPr id="3" name="Google Shape;130;p15">
            <a:extLst>
              <a:ext uri="{FF2B5EF4-FFF2-40B4-BE49-F238E27FC236}">
                <a16:creationId xmlns:a16="http://schemas.microsoft.com/office/drawing/2014/main" id="{6F9551E5-3867-87C9-8422-4D7116BECC33}"/>
              </a:ext>
            </a:extLst>
          </p:cNvPr>
          <p:cNvGrpSpPr/>
          <p:nvPr/>
        </p:nvGrpSpPr>
        <p:grpSpPr>
          <a:xfrm>
            <a:off x="9559372" y="6826863"/>
            <a:ext cx="6663607" cy="2690416"/>
            <a:chOff x="0" y="-12736"/>
            <a:chExt cx="883814" cy="276666"/>
          </a:xfrm>
        </p:grpSpPr>
        <p:sp>
          <p:nvSpPr>
            <p:cNvPr id="4" name="Google Shape;131;p15">
              <a:extLst>
                <a:ext uri="{FF2B5EF4-FFF2-40B4-BE49-F238E27FC236}">
                  <a16:creationId xmlns:a16="http://schemas.microsoft.com/office/drawing/2014/main" id="{980BF807-E9F1-4C57-0EEF-34D935E6CA17}"/>
                </a:ext>
              </a:extLst>
            </p:cNvPr>
            <p:cNvSpPr/>
            <p:nvPr/>
          </p:nvSpPr>
          <p:spPr>
            <a:xfrm>
              <a:off x="0" y="0"/>
              <a:ext cx="806552" cy="241451"/>
            </a:xfrm>
            <a:custGeom>
              <a:avLst/>
              <a:gdLst/>
              <a:ahLst/>
              <a:cxnLst/>
              <a:rect l="l" t="t" r="r" b="b"/>
              <a:pathLst>
                <a:path w="806552" h="241451" extrusionOk="0">
                  <a:moveTo>
                    <a:pt x="32526" y="0"/>
                  </a:moveTo>
                  <a:lnTo>
                    <a:pt x="774026" y="0"/>
                  </a:lnTo>
                  <a:cubicBezTo>
                    <a:pt x="791990" y="0"/>
                    <a:pt x="806552" y="14562"/>
                    <a:pt x="806552" y="32526"/>
                  </a:cubicBezTo>
                  <a:lnTo>
                    <a:pt x="806552" y="208926"/>
                  </a:lnTo>
                  <a:cubicBezTo>
                    <a:pt x="806552" y="217552"/>
                    <a:pt x="803125" y="225825"/>
                    <a:pt x="797025" y="231925"/>
                  </a:cubicBezTo>
                  <a:cubicBezTo>
                    <a:pt x="790926" y="238025"/>
                    <a:pt x="782653" y="241451"/>
                    <a:pt x="774026" y="241451"/>
                  </a:cubicBezTo>
                  <a:lnTo>
                    <a:pt x="32526" y="241451"/>
                  </a:lnTo>
                  <a:cubicBezTo>
                    <a:pt x="23899" y="241451"/>
                    <a:pt x="15626" y="238025"/>
                    <a:pt x="9527" y="231925"/>
                  </a:cubicBezTo>
                  <a:cubicBezTo>
                    <a:pt x="3427" y="225825"/>
                    <a:pt x="0" y="217552"/>
                    <a:pt x="0" y="208926"/>
                  </a:cubicBezTo>
                  <a:lnTo>
                    <a:pt x="0" y="32526"/>
                  </a:lnTo>
                  <a:cubicBezTo>
                    <a:pt x="0" y="23899"/>
                    <a:pt x="3427" y="15626"/>
                    <a:pt x="9527" y="9527"/>
                  </a:cubicBezTo>
                  <a:cubicBezTo>
                    <a:pt x="15626" y="3427"/>
                    <a:pt x="23899" y="0"/>
                    <a:pt x="32526" y="0"/>
                  </a:cubicBezTo>
                  <a:close/>
                </a:path>
              </a:pathLst>
            </a:custGeom>
            <a:solidFill>
              <a:srgbClr val="005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2;p15">
              <a:extLst>
                <a:ext uri="{FF2B5EF4-FFF2-40B4-BE49-F238E27FC236}">
                  <a16:creationId xmlns:a16="http://schemas.microsoft.com/office/drawing/2014/main" id="{D80C5697-3007-3093-9215-363095A13575}"/>
                </a:ext>
              </a:extLst>
            </p:cNvPr>
            <p:cNvSpPr txBox="1"/>
            <p:nvPr/>
          </p:nvSpPr>
          <p:spPr>
            <a:xfrm>
              <a:off x="77262" y="-12736"/>
              <a:ext cx="806552" cy="276666"/>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2300" b="1" dirty="0">
                  <a:solidFill>
                    <a:srgbClr val="FFFFFF"/>
                  </a:solidFill>
                  <a:latin typeface="Poppins"/>
                  <a:cs typeface="Poppins"/>
                  <a:sym typeface="Poppins"/>
                </a:rPr>
                <a:t>      5.HOMEOWNERSHIP V/S LAST PAYMENT DATE STATUS</a:t>
              </a:r>
              <a:endParaRPr dirty="0"/>
            </a:p>
          </p:txBody>
        </p:sp>
      </p:grpSp>
      <p:pic>
        <p:nvPicPr>
          <p:cNvPr id="1026" name="Picture 2" descr="Investment icon">
            <a:extLst>
              <a:ext uri="{FF2B5EF4-FFF2-40B4-BE49-F238E27FC236}">
                <a16:creationId xmlns:a16="http://schemas.microsoft.com/office/drawing/2014/main" id="{1B607C7C-1D61-B843-612A-4435C9686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04" y="2232252"/>
            <a:ext cx="1284739" cy="12847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icon">
            <a:extLst>
              <a:ext uri="{FF2B5EF4-FFF2-40B4-BE49-F238E27FC236}">
                <a16:creationId xmlns:a16="http://schemas.microsoft.com/office/drawing/2014/main" id="{ABC71092-20D2-5E29-ADA2-F199FA66A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180" y="2281906"/>
            <a:ext cx="1583779" cy="15837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dit icon">
            <a:extLst>
              <a:ext uri="{FF2B5EF4-FFF2-40B4-BE49-F238E27FC236}">
                <a16:creationId xmlns:a16="http://schemas.microsoft.com/office/drawing/2014/main" id="{46A26768-E271-13C5-E950-CA14F692DE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0277" y="7319683"/>
            <a:ext cx="1523448" cy="1523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earch icon">
            <a:extLst>
              <a:ext uri="{FF2B5EF4-FFF2-40B4-BE49-F238E27FC236}">
                <a16:creationId xmlns:a16="http://schemas.microsoft.com/office/drawing/2014/main" id="{74C7B100-2EB2-CB68-E908-99B59B48D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1149" y="4792674"/>
            <a:ext cx="1198176" cy="11981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nance icon">
            <a:extLst>
              <a:ext uri="{FF2B5EF4-FFF2-40B4-BE49-F238E27FC236}">
                <a16:creationId xmlns:a16="http://schemas.microsoft.com/office/drawing/2014/main" id="{CF757FD5-DD4E-B520-603B-A40F1465FF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8330" y="8010428"/>
            <a:ext cx="1232816" cy="1298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arn(inVertical)">
                                      <p:cBhvr>
                                        <p:cTn id="7" dur="500"/>
                                        <p:tgtEl>
                                          <p:spTgt spid="127"/>
                                        </p:tgtEl>
                                      </p:cBhvr>
                                    </p:animEffect>
                                  </p:childTnLst>
                                </p:cTn>
                              </p:par>
                              <p:par>
                                <p:cTn id="8" presetID="16" presetClass="entr" presetSubtype="21"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barn(inVertical)">
                                      <p:cBhvr>
                                        <p:cTn id="10" dur="500"/>
                                        <p:tgtEl>
                                          <p:spTgt spid="124"/>
                                        </p:tgtEl>
                                      </p:cBhvr>
                                    </p:animEffect>
                                  </p:childTnLst>
                                </p:cTn>
                              </p:par>
                              <p:par>
                                <p:cTn id="11" presetID="16" presetClass="entr" presetSubtype="21" fill="hold" nodeType="withEffect">
                                  <p:stCondLst>
                                    <p:cond delay="0"/>
                                  </p:stCondLst>
                                  <p:childTnLst>
                                    <p:set>
                                      <p:cBhvr>
                                        <p:cTn id="12" dur="1" fill="hold">
                                          <p:stCondLst>
                                            <p:cond delay="0"/>
                                          </p:stCondLst>
                                        </p:cTn>
                                        <p:tgtEl>
                                          <p:spTgt spid="130"/>
                                        </p:tgtEl>
                                        <p:attrNameLst>
                                          <p:attrName>style.visibility</p:attrName>
                                        </p:attrNameLst>
                                      </p:cBhvr>
                                      <p:to>
                                        <p:strVal val="visible"/>
                                      </p:to>
                                    </p:set>
                                    <p:animEffect transition="in" filter="barn(inVertical)">
                                      <p:cBhvr>
                                        <p:cTn id="13" dur="500"/>
                                        <p:tgtEl>
                                          <p:spTgt spid="130"/>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34"/>
                                        </p:tgtEl>
                                        <p:attrNameLst>
                                          <p:attrName>style.visibility</p:attrName>
                                        </p:attrNameLst>
                                      </p:cBhvr>
                                      <p:to>
                                        <p:strVal val="visible"/>
                                      </p:to>
                                    </p:set>
                                    <p:anim calcmode="lin" valueType="num">
                                      <p:cBhvr additive="base">
                                        <p:cTn id="21" dur="500" fill="hold"/>
                                        <p:tgtEl>
                                          <p:spTgt spid="1034"/>
                                        </p:tgtEl>
                                        <p:attrNameLst>
                                          <p:attrName>ppt_x</p:attrName>
                                        </p:attrNameLst>
                                      </p:cBhvr>
                                      <p:tavLst>
                                        <p:tav tm="0">
                                          <p:val>
                                            <p:strVal val="#ppt_x"/>
                                          </p:val>
                                        </p:tav>
                                        <p:tav tm="100000">
                                          <p:val>
                                            <p:strVal val="#ppt_x"/>
                                          </p:val>
                                        </p:tav>
                                      </p:tavLst>
                                    </p:anim>
                                    <p:anim calcmode="lin" valueType="num">
                                      <p:cBhvr additive="base">
                                        <p:cTn id="22" dur="500" fill="hold"/>
                                        <p:tgtEl>
                                          <p:spTgt spid="1034"/>
                                        </p:tgtEl>
                                        <p:attrNameLst>
                                          <p:attrName>ppt_y</p:attrName>
                                        </p:attrNameLst>
                                      </p:cBhvr>
                                      <p:tavLst>
                                        <p:tav tm="0">
                                          <p:val>
                                            <p:strVal val="1+#ppt_h/2"/>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barn(inVertical)">
                                      <p:cBhvr>
                                        <p:cTn id="25" dur="500"/>
                                        <p:tgtEl>
                                          <p:spTgt spid="133"/>
                                        </p:tgtEl>
                                      </p:cBhvr>
                                    </p:animEffect>
                                  </p:childTnLst>
                                </p:cTn>
                              </p:par>
                              <p:par>
                                <p:cTn id="26" presetID="2" presetClass="entr" presetSubtype="4"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 calcmode="lin" valueType="num">
                                      <p:cBhvr additive="base">
                                        <p:cTn id="28" dur="500" fill="hold"/>
                                        <p:tgtEl>
                                          <p:spTgt spid="1030"/>
                                        </p:tgtEl>
                                        <p:attrNameLst>
                                          <p:attrName>ppt_x</p:attrName>
                                        </p:attrNameLst>
                                      </p:cBhvr>
                                      <p:tavLst>
                                        <p:tav tm="0">
                                          <p:val>
                                            <p:strVal val="#ppt_x"/>
                                          </p:val>
                                        </p:tav>
                                        <p:tav tm="100000">
                                          <p:val>
                                            <p:strVal val="#ppt_x"/>
                                          </p:val>
                                        </p:tav>
                                      </p:tavLst>
                                    </p:anim>
                                    <p:anim calcmode="lin" valueType="num">
                                      <p:cBhvr additive="base">
                                        <p:cTn id="29" dur="500" fill="hold"/>
                                        <p:tgtEl>
                                          <p:spTgt spid="103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32"/>
                                        </p:tgtEl>
                                        <p:attrNameLst>
                                          <p:attrName>style.visibility</p:attrName>
                                        </p:attrNameLst>
                                      </p:cBhvr>
                                      <p:to>
                                        <p:strVal val="visible"/>
                                      </p:to>
                                    </p:set>
                                    <p:anim calcmode="lin" valueType="num">
                                      <p:cBhvr additive="base">
                                        <p:cTn id="32" dur="500" fill="hold"/>
                                        <p:tgtEl>
                                          <p:spTgt spid="1032"/>
                                        </p:tgtEl>
                                        <p:attrNameLst>
                                          <p:attrName>ppt_x</p:attrName>
                                        </p:attrNameLst>
                                      </p:cBhvr>
                                      <p:tavLst>
                                        <p:tav tm="0">
                                          <p:val>
                                            <p:strVal val="#ppt_x"/>
                                          </p:val>
                                        </p:tav>
                                        <p:tav tm="100000">
                                          <p:val>
                                            <p:strVal val="#ppt_x"/>
                                          </p:val>
                                        </p:tav>
                                      </p:tavLst>
                                    </p:anim>
                                    <p:anim calcmode="lin" valueType="num">
                                      <p:cBhvr additive="base">
                                        <p:cTn id="33" dur="500" fill="hold"/>
                                        <p:tgtEl>
                                          <p:spTgt spid="1032"/>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 calcmode="lin" valueType="num">
                                      <p:cBhvr additive="base">
                                        <p:cTn id="36" dur="500" fill="hold"/>
                                        <p:tgtEl>
                                          <p:spTgt spid="1026"/>
                                        </p:tgtEl>
                                        <p:attrNameLst>
                                          <p:attrName>ppt_x</p:attrName>
                                        </p:attrNameLst>
                                      </p:cBhvr>
                                      <p:tavLst>
                                        <p:tav tm="0">
                                          <p:val>
                                            <p:strVal val="#ppt_x"/>
                                          </p:val>
                                        </p:tav>
                                        <p:tav tm="100000">
                                          <p:val>
                                            <p:strVal val="#ppt_x"/>
                                          </p:val>
                                        </p:tav>
                                      </p:tavLst>
                                    </p:anim>
                                    <p:anim calcmode="lin" valueType="num">
                                      <p:cBhvr additive="base">
                                        <p:cTn id="37" dur="500" fill="hold"/>
                                        <p:tgtEl>
                                          <p:spTgt spid="1026"/>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028"/>
                                        </p:tgtEl>
                                        <p:attrNameLst>
                                          <p:attrName>style.visibility</p:attrName>
                                        </p:attrNameLst>
                                      </p:cBhvr>
                                      <p:to>
                                        <p:strVal val="visible"/>
                                      </p:to>
                                    </p:set>
                                    <p:anim calcmode="lin" valueType="num">
                                      <p:cBhvr additive="base">
                                        <p:cTn id="40" dur="500" fill="hold"/>
                                        <p:tgtEl>
                                          <p:spTgt spid="1028"/>
                                        </p:tgtEl>
                                        <p:attrNameLst>
                                          <p:attrName>ppt_x</p:attrName>
                                        </p:attrNameLst>
                                      </p:cBhvr>
                                      <p:tavLst>
                                        <p:tav tm="0">
                                          <p:val>
                                            <p:strVal val="#ppt_x"/>
                                          </p:val>
                                        </p:tav>
                                        <p:tav tm="100000">
                                          <p:val>
                                            <p:strVal val="#ppt_x"/>
                                          </p:val>
                                        </p:tav>
                                      </p:tavLst>
                                    </p:anim>
                                    <p:anim calcmode="lin" valueType="num">
                                      <p:cBhvr additive="base">
                                        <p:cTn id="41"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2688</Words>
  <Application>Microsoft Office PowerPoint</Application>
  <PresentationFormat>Custom</PresentationFormat>
  <Paragraphs>184</Paragraphs>
  <Slides>26</Slides>
  <Notes>22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40" baseType="lpstr">
      <vt:lpstr>Arial</vt:lpstr>
      <vt:lpstr>Poppins</vt:lpstr>
      <vt:lpstr>Algerian</vt:lpstr>
      <vt:lpstr>Wingdings</vt:lpstr>
      <vt:lpstr>Mongolian Baiti</vt:lpstr>
      <vt:lpstr>Gloucester MT Extra Condensed</vt:lpstr>
      <vt:lpstr>Bahnschrift SemiBold</vt:lpstr>
      <vt:lpstr>Franklin Gothic Demi Cond</vt:lpstr>
      <vt:lpstr>Times New Roman</vt:lpstr>
      <vt:lpstr>Imprint MT Shadow</vt:lpstr>
      <vt:lpstr>Arial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Ak-pc</dc:creator>
  <cp:lastModifiedBy>anshiyaanu123@gmail.com</cp:lastModifiedBy>
  <cp:revision>58</cp:revision>
  <dcterms:modified xsi:type="dcterms:W3CDTF">2024-09-04T04:12:14Z</dcterms:modified>
</cp:coreProperties>
</file>